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handoutMasterIdLst>
    <p:handoutMasterId r:id="rId19"/>
  </p:handoutMasterIdLst>
  <p:sldIdLst>
    <p:sldId id="259" r:id="rId2"/>
    <p:sldId id="256" r:id="rId3"/>
    <p:sldId id="257" r:id="rId4"/>
    <p:sldId id="260" r:id="rId5"/>
    <p:sldId id="265" r:id="rId6"/>
    <p:sldId id="266" r:id="rId7"/>
    <p:sldId id="261" r:id="rId8"/>
    <p:sldId id="267" r:id="rId9"/>
    <p:sldId id="269" r:id="rId10"/>
    <p:sldId id="268" r:id="rId11"/>
    <p:sldId id="258" r:id="rId12"/>
    <p:sldId id="270" r:id="rId13"/>
    <p:sldId id="271" r:id="rId14"/>
    <p:sldId id="272" r:id="rId15"/>
    <p:sldId id="264" r:id="rId16"/>
    <p:sldId id="26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20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06" autoAdjust="0"/>
    <p:restoredTop sz="94660"/>
  </p:normalViewPr>
  <p:slideViewPr>
    <p:cSldViewPr snapToGrid="0">
      <p:cViewPr varScale="1">
        <p:scale>
          <a:sx n="71" d="100"/>
          <a:sy n="71" d="100"/>
        </p:scale>
        <p:origin x="81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5/14/2022</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12.jpeg>
</file>

<file path=ppt/media/image13.png>
</file>

<file path=ppt/media/image14.jpeg>
</file>

<file path=ppt/media/image15.jpeg>
</file>

<file path=ppt/media/image16.jpeg>
</file>

<file path=ppt/media/image17.png>
</file>

<file path=ppt/media/image18.png>
</file>

<file path=ppt/media/image19.jpeg>
</file>

<file path=ppt/media/image2.png>
</file>

<file path=ppt/media/image20.jpeg>
</file>

<file path=ppt/media/image21.jpeg>
</file>

<file path=ppt/media/image22.jpeg>
</file>

<file path=ppt/media/image22.png>
</file>

<file path=ppt/media/image23.jpeg>
</file>

<file path=ppt/media/image24.jpeg>
</file>

<file path=ppt/media/image25.jpeg>
</file>

<file path=ppt/media/image25.pn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5/14/2022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26152509-8D0C-4712-AA81-AF54972C78DB}"/>
              </a:ext>
            </a:extLst>
          </p:cNvPr>
          <p:cNvSpPr>
            <a:spLocks noGrp="1"/>
          </p:cNvSpPr>
          <p:nvPr>
            <p:ph type="dt" sz="half" idx="10"/>
          </p:nvPr>
        </p:nvSpPr>
        <p:spPr>
          <a:xfrm>
            <a:off x="838200" y="6486006"/>
            <a:ext cx="27432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t>5/14/2022</a:t>
            </a:fld>
            <a:endParaRPr lang="en-US"/>
          </a:p>
        </p:txBody>
      </p:sp>
      <p:sp>
        <p:nvSpPr>
          <p:cNvPr id="10" name="Footer Placeholder 4">
            <a:extLst>
              <a:ext uri="{FF2B5EF4-FFF2-40B4-BE49-F238E27FC236}">
                <a16:creationId xmlns:a16="http://schemas.microsoft.com/office/drawing/2014/main" id="{A9A90DE7-FAAB-4B91-AC83-B18850F1EC89}"/>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1" name="Slide Number Placeholder 5">
            <a:extLst>
              <a:ext uri="{FF2B5EF4-FFF2-40B4-BE49-F238E27FC236}">
                <a16:creationId xmlns:a16="http://schemas.microsoft.com/office/drawing/2014/main" id="{0FD5971E-BD21-416C-BC2E-97EE0E09A50C}"/>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4079575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5/14/2022</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7" name="Title 8">
            <a:extLst>
              <a:ext uri="{FF2B5EF4-FFF2-40B4-BE49-F238E27FC236}">
                <a16:creationId xmlns:a16="http://schemas.microsoft.com/office/drawing/2014/main" id="{DEAFB3E9-4F5E-435C-B51A-CC5766A852D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1:……………………………………..</a:t>
            </a:r>
          </a:p>
        </p:txBody>
      </p:sp>
      <p:sp>
        <p:nvSpPr>
          <p:cNvPr id="8" name="Content Placeholder 7">
            <a:extLst>
              <a:ext uri="{FF2B5EF4-FFF2-40B4-BE49-F238E27FC236}">
                <a16:creationId xmlns:a16="http://schemas.microsoft.com/office/drawing/2014/main" id="{69C57778-6639-411E-9B4C-12D035AECE27}"/>
              </a:ext>
            </a:extLst>
          </p:cNvPr>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61329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5/14/2022</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2:……………………………………..</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p>
        </p:txBody>
      </p:sp>
    </p:spTree>
    <p:extLst>
      <p:ext uri="{BB962C8B-B14F-4D97-AF65-F5344CB8AC3E}">
        <p14:creationId xmlns:p14="http://schemas.microsoft.com/office/powerpoint/2010/main" val="3887669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3:……………………………………..</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t>5/14/2022</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958126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5/14/2022</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dirty="0"/>
              <a:t>Title 4:……………………………………..</a:t>
            </a:r>
          </a:p>
        </p:txBody>
      </p:sp>
    </p:spTree>
    <p:extLst>
      <p:ext uri="{BB962C8B-B14F-4D97-AF65-F5344CB8AC3E}">
        <p14:creationId xmlns:p14="http://schemas.microsoft.com/office/powerpoint/2010/main" val="4113439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8A78F82-82C6-4F07-B7D8-4A1219A1BB4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pPr/>
              <a:t>5/14/2022</a:t>
            </a:fld>
            <a:endParaRPr lang="en-US"/>
          </a:p>
        </p:txBody>
      </p:sp>
      <p:sp>
        <p:nvSpPr>
          <p:cNvPr id="8" name="Footer Placeholder 4">
            <a:extLst>
              <a:ext uri="{FF2B5EF4-FFF2-40B4-BE49-F238E27FC236}">
                <a16:creationId xmlns:a16="http://schemas.microsoft.com/office/drawing/2014/main" id="{12041C72-5CA2-4523-9F1E-50662A3276CE}"/>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3AD6B24F-6759-4931-A1C4-77BA8AF7E085}"/>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8">
            <a:extLst>
              <a:ext uri="{FF2B5EF4-FFF2-40B4-BE49-F238E27FC236}">
                <a16:creationId xmlns:a16="http://schemas.microsoft.com/office/drawing/2014/main" id="{1CD850F7-B0EC-49AD-960D-051EAF5F36DD}"/>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5:……………………………………..</a:t>
            </a:r>
          </a:p>
        </p:txBody>
      </p:sp>
      <p:sp>
        <p:nvSpPr>
          <p:cNvPr id="11" name="Chart Placeholder 14">
            <a:extLst>
              <a:ext uri="{FF2B5EF4-FFF2-40B4-BE49-F238E27FC236}">
                <a16:creationId xmlns:a16="http://schemas.microsoft.com/office/drawing/2014/main" id="{4A80550F-98CB-400B-9D36-210A7AED20E8}"/>
              </a:ext>
            </a:extLst>
          </p:cNvPr>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2" name="Table Placeholder 16">
            <a:extLst>
              <a:ext uri="{FF2B5EF4-FFF2-40B4-BE49-F238E27FC236}">
                <a16:creationId xmlns:a16="http://schemas.microsoft.com/office/drawing/2014/main" id="{15345DA2-1E92-473D-9483-A24F87614F3D}"/>
              </a:ext>
            </a:extLst>
          </p:cNvPr>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Table</a:t>
            </a:r>
          </a:p>
        </p:txBody>
      </p:sp>
    </p:spTree>
    <p:extLst>
      <p:ext uri="{BB962C8B-B14F-4D97-AF65-F5344CB8AC3E}">
        <p14:creationId xmlns:p14="http://schemas.microsoft.com/office/powerpoint/2010/main" val="32426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A21A061D-9F38-49ED-BAF8-8055D9FB97A5}"/>
              </a:ext>
            </a:extLst>
          </p:cNvPr>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pPr/>
              <a:t>5/14/2022</a:t>
            </a:fld>
            <a:endParaRPr lang="en-US"/>
          </a:p>
        </p:txBody>
      </p:sp>
      <p:sp>
        <p:nvSpPr>
          <p:cNvPr id="9" name="Footer Placeholder 4">
            <a:extLst>
              <a:ext uri="{FF2B5EF4-FFF2-40B4-BE49-F238E27FC236}">
                <a16:creationId xmlns:a16="http://schemas.microsoft.com/office/drawing/2014/main" id="{490FAA6E-46AD-4366-8E80-2F5BEB7D5B24}"/>
              </a:ext>
            </a:extLst>
          </p:cNvPr>
          <p:cNvSpPr>
            <a:spLocks noGrp="1"/>
          </p:cNvSpPr>
          <p:nvPr>
            <p:ph type="ftr" sz="quarter" idx="11"/>
          </p:nvPr>
        </p:nvSpPr>
        <p:spPr>
          <a:xfrm>
            <a:off x="4038600" y="6492875"/>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9A5604C7-0828-446E-97CC-8D6162E69E60}"/>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014881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033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4C167836-5AFF-4757-AB55-39FD3BBF9D47}"/>
              </a:ext>
            </a:extLst>
          </p:cNvPr>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CLICK TO EDIT MASTER TITLE STYLE</a:t>
            </a:r>
          </a:p>
        </p:txBody>
      </p:sp>
    </p:spTree>
    <p:extLst>
      <p:ext uri="{BB962C8B-B14F-4D97-AF65-F5344CB8AC3E}">
        <p14:creationId xmlns:p14="http://schemas.microsoft.com/office/powerpoint/2010/main" val="2981520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49" r:id="rId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5.png"/><Relationship Id="rId1" Type="http://schemas.openxmlformats.org/officeDocument/2006/relationships/slideLayout" Target="../slideLayouts/slideLayout3.xml"/><Relationship Id="rId5" Type="http://schemas.openxmlformats.org/officeDocument/2006/relationships/image" Target="../media/image26.jpeg"/><Relationship Id="rId4" Type="http://schemas.openxmlformats.org/officeDocument/2006/relationships/image" Target="../media/image25.jpeg"/></Relationships>
</file>

<file path=ppt/slides/_rels/slide1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image" Target="../media/image32.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jpeg"/><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 Id="rId9" Type="http://schemas.openxmlformats.org/officeDocument/2006/relationships/image" Target="../media/image19.jpeg"/></Relationships>
</file>

<file path=ppt/slides/_rels/slide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6355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p:txBody>
          <a:bodyPr/>
          <a:lstStyle/>
          <a:p>
            <a:r>
              <a:rPr lang="vi-VN" dirty="0"/>
              <a:t>CƠ SỞ VẬT CHẤT HIỆN ĐẠI</a:t>
            </a:r>
            <a:endParaRPr lang="en-US" dirty="0"/>
          </a:p>
        </p:txBody>
      </p:sp>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p:txBody>
          <a:bodyPr/>
          <a:lstStyle/>
          <a:p>
            <a:fld id="{9EA0BE3B-158A-4EDF-80DC-E394A0D1600F}" type="slidenum">
              <a:rPr lang="en-US" smtClean="0"/>
              <a:pPr/>
              <a:t>10</a:t>
            </a:fld>
            <a:endParaRPr lang="en-US"/>
          </a:p>
        </p:txBody>
      </p:sp>
      <mc:AlternateContent xmlns:mc="http://schemas.openxmlformats.org/markup-compatibility/2006" xmlns:a14="http://schemas.microsoft.com/office/drawing/2010/main">
        <mc:Choice Requires="a14">
          <p:sp>
            <p:nvSpPr>
              <p:cNvPr id="6" name="Text Placeholder 2">
                <a:extLst>
                  <a:ext uri="{FF2B5EF4-FFF2-40B4-BE49-F238E27FC236}">
                    <a16:creationId xmlns:a16="http://schemas.microsoft.com/office/drawing/2014/main" id="{CC4AD0D6-63DB-EE06-266C-B038EECE89A6}"/>
                  </a:ext>
                </a:extLst>
              </p:cNvPr>
              <p:cNvSpPr txBox="1">
                <a:spLocks/>
              </p:cNvSpPr>
              <p:nvPr/>
            </p:nvSpPr>
            <p:spPr>
              <a:xfrm>
                <a:off x="338736" y="1440873"/>
                <a:ext cx="5544828" cy="4396509"/>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sz="1800" b="1" dirty="0">
                    <a:solidFill>
                      <a:srgbClr val="C02034"/>
                    </a:solidFill>
                  </a:rPr>
                  <a:t>Khu liên hợp thể thao </a:t>
                </a:r>
                <a:r>
                  <a:rPr lang="vi-VN" sz="1800" dirty="0"/>
                  <a:t>có diện </a:t>
                </a:r>
                <a:r>
                  <a:rPr lang="vi-VN" sz="1800" dirty="0" err="1"/>
                  <a:t>tích</a:t>
                </a:r>
                <a:r>
                  <a:rPr lang="vi-VN" sz="1800" dirty="0"/>
                  <a:t> </a:t>
                </a:r>
                <a:r>
                  <a:rPr lang="vi-VN" sz="1800" b="1" dirty="0">
                    <a:solidFill>
                      <a:srgbClr val="C02034"/>
                    </a:solidFill>
                  </a:rPr>
                  <a:t>20.000</a:t>
                </a:r>
                <a14:m>
                  <m:oMath xmlns:m="http://schemas.openxmlformats.org/officeDocument/2006/math">
                    <m:sSup>
                      <m:sSupPr>
                        <m:ctrlPr>
                          <a:rPr lang="en-US" sz="1800" b="1" i="1" smtClean="0">
                            <a:solidFill>
                              <a:srgbClr val="C02034"/>
                            </a:solidFill>
                            <a:latin typeface="Cambria Math" panose="02040503050406030204" pitchFamily="18" charset="0"/>
                          </a:rPr>
                        </m:ctrlPr>
                      </m:sSupPr>
                      <m:e>
                        <m:r>
                          <a:rPr lang="en-US" sz="1800" b="1" i="0" smtClean="0">
                            <a:solidFill>
                              <a:srgbClr val="C02034"/>
                            </a:solidFill>
                            <a:latin typeface="Cambria Math" panose="02040503050406030204" pitchFamily="18" charset="0"/>
                          </a:rPr>
                          <m:t>𝐦</m:t>
                        </m:r>
                      </m:e>
                      <m:sup>
                        <m:r>
                          <a:rPr lang="en-US" sz="1800" b="1" i="0" smtClean="0">
                            <a:solidFill>
                              <a:srgbClr val="C02034"/>
                            </a:solidFill>
                            <a:latin typeface="Cambria Math" panose="02040503050406030204" pitchFamily="18" charset="0"/>
                          </a:rPr>
                          <m:t>𝟐</m:t>
                        </m:r>
                      </m:sup>
                    </m:sSup>
                  </m:oMath>
                </a14:m>
                <a:r>
                  <a:rPr lang="vi-VN" sz="1800" dirty="0"/>
                  <a:t> với hệ thống cơ sở vật chất hiện đại, bao gồm: sân bóng, bể bơi, sân tenis tiêu chuẩn quốc gia và nhà thi đấu đa năng tiêu chuẩn Đông Nam Á.</a:t>
                </a:r>
              </a:p>
              <a:p>
                <a:pPr marL="0" indent="0">
                  <a:buFont typeface="Arial" panose="020B0604020202020204" pitchFamily="34" charset="0"/>
                  <a:buNone/>
                </a:pPr>
                <a:endParaRPr lang="vi-VN" sz="1800" dirty="0"/>
              </a:p>
              <a:p>
                <a:pPr marL="0" indent="0">
                  <a:buFont typeface="Arial" panose="020B0604020202020204" pitchFamily="34" charset="0"/>
                  <a:buNone/>
                </a:pPr>
                <a:r>
                  <a:rPr lang="vi-VN" sz="1800" b="1" dirty="0">
                    <a:solidFill>
                      <a:srgbClr val="C02034"/>
                    </a:solidFill>
                  </a:rPr>
                  <a:t>Trung tâm Y tế </a:t>
                </a:r>
                <a:r>
                  <a:rPr lang="vi-VN" sz="1800" dirty="0"/>
                  <a:t>hoạt động theo mô hình phòng khám đa khoa chăm sóc sức khỏe thường xuyên cho các cán bộ và sinh viên Trường.</a:t>
                </a:r>
              </a:p>
            </p:txBody>
          </p:sp>
        </mc:Choice>
        <mc:Fallback xmlns="">
          <p:sp>
            <p:nvSpPr>
              <p:cNvPr id="6" name="Text Placeholder 2">
                <a:extLst>
                  <a:ext uri="{FF2B5EF4-FFF2-40B4-BE49-F238E27FC236}">
                    <a16:creationId xmlns:a16="http://schemas.microsoft.com/office/drawing/2014/main" id="{CC4AD0D6-63DB-EE06-266C-B038EECE89A6}"/>
                  </a:ext>
                </a:extLst>
              </p:cNvPr>
              <p:cNvSpPr txBox="1">
                <a:spLocks noRot="1" noChangeAspect="1" noMove="1" noResize="1" noEditPoints="1" noAdjustHandles="1" noChangeArrowheads="1" noChangeShapeType="1" noTextEdit="1"/>
              </p:cNvSpPr>
              <p:nvPr/>
            </p:nvSpPr>
            <p:spPr>
              <a:xfrm>
                <a:off x="338736" y="1440873"/>
                <a:ext cx="5544828" cy="4396509"/>
              </a:xfrm>
              <a:prstGeom prst="rect">
                <a:avLst/>
              </a:prstGeom>
              <a:blipFill>
                <a:blip r:embed="rId2"/>
                <a:stretch>
                  <a:fillRect l="-990" r="-440"/>
                </a:stretch>
              </a:blipFill>
            </p:spPr>
            <p:txBody>
              <a:bodyPr/>
              <a:lstStyle/>
              <a:p>
                <a:r>
                  <a:rPr lang="en-US">
                    <a:noFill/>
                  </a:rPr>
                  <a:t> </a:t>
                </a:r>
              </a:p>
            </p:txBody>
          </p:sp>
        </mc:Fallback>
      </mc:AlternateContent>
      <p:pic>
        <p:nvPicPr>
          <p:cNvPr id="7" name="Picture 2" descr="san-bong-dai-hoc-bach-khoa-que-lam">
            <a:extLst>
              <a:ext uri="{FF2B5EF4-FFF2-40B4-BE49-F238E27FC236}">
                <a16:creationId xmlns:a16="http://schemas.microsoft.com/office/drawing/2014/main" id="{26D5DBA8-75CA-93C6-FEF5-CC4D296A231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8886"/>
          <a:stretch/>
        </p:blipFill>
        <p:spPr bwMode="auto">
          <a:xfrm>
            <a:off x="5975925" y="1330041"/>
            <a:ext cx="5757264" cy="236695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TRƯỜNG ĐẠI HỌC BÁCH KHOA HÀ NỘI - Trường Đại học Bách khoa Hà Nội phối hợp  triển khai điểm tiêm vắc xin phòng Covid-19">
            <a:extLst>
              <a:ext uri="{FF2B5EF4-FFF2-40B4-BE49-F238E27FC236}">
                <a16:creationId xmlns:a16="http://schemas.microsoft.com/office/drawing/2014/main" id="{A057BC98-452C-394E-4228-42E239DFF7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5209" y="3908831"/>
            <a:ext cx="3559961" cy="237220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Trung Tâm Y Tế - Đại Học Bách Khoa | Yomaps.net">
            <a:extLst>
              <a:ext uri="{FF2B5EF4-FFF2-40B4-BE49-F238E27FC236}">
                <a16:creationId xmlns:a16="http://schemas.microsoft.com/office/drawing/2014/main" id="{C544E1C9-7915-1AFC-C937-948244A425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94926" y="3902824"/>
            <a:ext cx="1612350" cy="2378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07077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5D019-96A4-4D1E-AFB5-09D65C86E12D}"/>
              </a:ext>
            </a:extLst>
          </p:cNvPr>
          <p:cNvSpPr>
            <a:spLocks noGrp="1"/>
          </p:cNvSpPr>
          <p:nvPr>
            <p:ph type="title"/>
          </p:nvPr>
        </p:nvSpPr>
        <p:spPr/>
        <p:txBody>
          <a:bodyPr/>
          <a:lstStyle/>
          <a:p>
            <a:r>
              <a:rPr lang="vi-VN" dirty="0"/>
              <a:t>MÔ HÌNH VÀ CHƯƠNG TRÌNH ĐÀO TẠO</a:t>
            </a:r>
            <a:endParaRPr lang="en-US" dirty="0"/>
          </a:p>
        </p:txBody>
      </p:sp>
      <p:sp>
        <p:nvSpPr>
          <p:cNvPr id="6" name="Slide Number Placeholder 5">
            <a:extLst>
              <a:ext uri="{FF2B5EF4-FFF2-40B4-BE49-F238E27FC236}">
                <a16:creationId xmlns:a16="http://schemas.microsoft.com/office/drawing/2014/main" id="{11E4677A-4F02-4478-B9B8-685D0B6264D3}"/>
              </a:ext>
            </a:extLst>
          </p:cNvPr>
          <p:cNvSpPr>
            <a:spLocks noGrp="1"/>
          </p:cNvSpPr>
          <p:nvPr>
            <p:ph type="sldNum" sz="quarter" idx="12"/>
          </p:nvPr>
        </p:nvSpPr>
        <p:spPr/>
        <p:txBody>
          <a:bodyPr/>
          <a:lstStyle/>
          <a:p>
            <a:fld id="{9EA0BE3B-158A-4EDF-80DC-E394A0D1600F}" type="slidenum">
              <a:rPr lang="en-US" smtClean="0"/>
              <a:pPr/>
              <a:t>11</a:t>
            </a:fld>
            <a:endParaRPr lang="en-US"/>
          </a:p>
        </p:txBody>
      </p:sp>
      <p:sp>
        <p:nvSpPr>
          <p:cNvPr id="5" name="Text Placeholder 6">
            <a:extLst>
              <a:ext uri="{FF2B5EF4-FFF2-40B4-BE49-F238E27FC236}">
                <a16:creationId xmlns:a16="http://schemas.microsoft.com/office/drawing/2014/main" id="{6AF9CCBF-AED5-E8B7-BE45-50EB1029066F}"/>
              </a:ext>
            </a:extLst>
          </p:cNvPr>
          <p:cNvSpPr>
            <a:spLocks noGrp="1"/>
          </p:cNvSpPr>
          <p:nvPr>
            <p:ph type="body" sz="quarter" idx="13"/>
          </p:nvPr>
        </p:nvSpPr>
        <p:spPr>
          <a:xfrm>
            <a:off x="337540" y="1283855"/>
            <a:ext cx="5213516" cy="4614501"/>
          </a:xfrm>
        </p:spPr>
        <p:txBody>
          <a:bodyPr anchor="t"/>
          <a:lstStyle/>
          <a:p>
            <a:pPr marL="0" indent="0">
              <a:buNone/>
            </a:pPr>
            <a:r>
              <a:rPr lang="vi-VN" sz="1600" dirty="0"/>
              <a:t>Sinh viên ĐHBK Hà Nội có nhiều lựa chọn đa dạng về ngành học và con đường nghề nghiệp tùy thuộc vào nguyện vọng, năng lực và định hướng cá nhân. Mô hình đào tạo của Trường được đổi mới theo hướngl inh hoạt và hội nhập quốc tế, hỗ trợ tốt nhất cho người học phát triển sự nghiệp.</a:t>
            </a:r>
          </a:p>
          <a:p>
            <a:pPr marL="0" indent="0">
              <a:buNone/>
            </a:pPr>
            <a:endParaRPr lang="vi-VN" sz="1600" dirty="0"/>
          </a:p>
          <a:p>
            <a:pPr marL="0" indent="0">
              <a:buNone/>
            </a:pPr>
            <a:r>
              <a:rPr lang="vi-VN" sz="1600" b="1" dirty="0">
                <a:solidFill>
                  <a:srgbClr val="C02034"/>
                </a:solidFill>
              </a:rPr>
              <a:t>Cử nhân (4 năm): </a:t>
            </a:r>
            <a:r>
              <a:rPr lang="vi-VN" sz="1600" dirty="0"/>
              <a:t>Trường xây dựng chương trình đào tạo để sinh viên có thể tốt nghiệp đại học trong thời gian 4 năm cho tất cả các ngành học.</a:t>
            </a:r>
          </a:p>
          <a:p>
            <a:pPr marL="0" indent="0">
              <a:buNone/>
            </a:pPr>
            <a:endParaRPr lang="vi-VN" sz="1600" dirty="0"/>
          </a:p>
          <a:p>
            <a:pPr marL="0" indent="0">
              <a:buNone/>
            </a:pPr>
            <a:r>
              <a:rPr lang="vi-VN" sz="1600" b="1" dirty="0">
                <a:solidFill>
                  <a:srgbClr val="C02034"/>
                </a:solidFill>
              </a:rPr>
              <a:t>Kỹ sư/Thạc sĩ (5 năm/5,5 năm): </a:t>
            </a:r>
            <a:r>
              <a:rPr lang="vi-VN" sz="1600" dirty="0"/>
              <a:t>Hầu hết sinh viên ĐHBK Hà Nội lựa chọn chương trình tích hợp Cử nhân - Kỹ sư (5năm) hoặc Cử nhân - Thạc sĩ (5,5 năm) để trở thành kỹ sư, chuyên gia, các nhà quản lý, doanh nhân, các nhà nghiên cứu, giảng viên đại học...</a:t>
            </a:r>
          </a:p>
        </p:txBody>
      </p:sp>
      <p:pic>
        <p:nvPicPr>
          <p:cNvPr id="7" name="Picture 3" descr="TRƯỜNG ĐẠI HỌC BÁCH KHOA HÀ NỘI - Mô hình và chương trình đào tạo hệ đại học  chính quy Đào tạo">
            <a:extLst>
              <a:ext uri="{FF2B5EF4-FFF2-40B4-BE49-F238E27FC236}">
                <a16:creationId xmlns:a16="http://schemas.microsoft.com/office/drawing/2014/main" id="{6992188C-F1B4-15A3-8D59-22F299FEE2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88229" y="914400"/>
            <a:ext cx="5547608" cy="54409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59527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5D019-96A4-4D1E-AFB5-09D65C86E12D}"/>
              </a:ext>
            </a:extLst>
          </p:cNvPr>
          <p:cNvSpPr>
            <a:spLocks noGrp="1"/>
          </p:cNvSpPr>
          <p:nvPr>
            <p:ph type="title"/>
          </p:nvPr>
        </p:nvSpPr>
        <p:spPr/>
        <p:txBody>
          <a:bodyPr/>
          <a:lstStyle/>
          <a:p>
            <a:r>
              <a:rPr lang="vi-VN" dirty="0"/>
              <a:t>MÔ HÌNH VÀ CHƯƠNG TRÌNH ĐÀO TẠO</a:t>
            </a:r>
            <a:endParaRPr lang="en-US" dirty="0"/>
          </a:p>
        </p:txBody>
      </p:sp>
      <p:sp>
        <p:nvSpPr>
          <p:cNvPr id="6" name="Slide Number Placeholder 5">
            <a:extLst>
              <a:ext uri="{FF2B5EF4-FFF2-40B4-BE49-F238E27FC236}">
                <a16:creationId xmlns:a16="http://schemas.microsoft.com/office/drawing/2014/main" id="{11E4677A-4F02-4478-B9B8-685D0B6264D3}"/>
              </a:ext>
            </a:extLst>
          </p:cNvPr>
          <p:cNvSpPr>
            <a:spLocks noGrp="1"/>
          </p:cNvSpPr>
          <p:nvPr>
            <p:ph type="sldNum" sz="quarter" idx="12"/>
          </p:nvPr>
        </p:nvSpPr>
        <p:spPr/>
        <p:txBody>
          <a:bodyPr/>
          <a:lstStyle/>
          <a:p>
            <a:fld id="{9EA0BE3B-158A-4EDF-80DC-E394A0D1600F}" type="slidenum">
              <a:rPr lang="en-US" smtClean="0"/>
              <a:pPr/>
              <a:t>12</a:t>
            </a:fld>
            <a:endParaRPr lang="en-US"/>
          </a:p>
        </p:txBody>
      </p:sp>
      <p:pic>
        <p:nvPicPr>
          <p:cNvPr id="4" name="Picture 3" descr="Trường Đại học Bách khoa Hà Nội mở chương trình &quot;đào tạo tinh hoa&quot; ⋆ SIE.VN">
            <a:extLst>
              <a:ext uri="{FF2B5EF4-FFF2-40B4-BE49-F238E27FC236}">
                <a16:creationId xmlns:a16="http://schemas.microsoft.com/office/drawing/2014/main" id="{1A4CAA44-3D88-3B05-D6A3-2F34E03B4C0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988" b="23655"/>
          <a:stretch/>
        </p:blipFill>
        <p:spPr bwMode="auto">
          <a:xfrm>
            <a:off x="231957" y="3909528"/>
            <a:ext cx="5909293" cy="2228151"/>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6">
            <a:extLst>
              <a:ext uri="{FF2B5EF4-FFF2-40B4-BE49-F238E27FC236}">
                <a16:creationId xmlns:a16="http://schemas.microsoft.com/office/drawing/2014/main" id="{A16E11F9-FA78-182F-871B-470EFA602E1E}"/>
              </a:ext>
            </a:extLst>
          </p:cNvPr>
          <p:cNvSpPr>
            <a:spLocks noGrp="1"/>
          </p:cNvSpPr>
          <p:nvPr>
            <p:ph type="body" sz="quarter" idx="13"/>
          </p:nvPr>
        </p:nvSpPr>
        <p:spPr>
          <a:xfrm>
            <a:off x="6141250" y="1051401"/>
            <a:ext cx="5758461" cy="5173908"/>
          </a:xfrm>
        </p:spPr>
        <p:txBody>
          <a:bodyPr/>
          <a:lstStyle/>
          <a:p>
            <a:pPr marL="0" indent="0">
              <a:buNone/>
            </a:pPr>
            <a:r>
              <a:rPr lang="vi-VN" sz="1600" dirty="0"/>
              <a:t>Các chương trình đào tạo được xây dựng theo chuẩn quốc tế, định hướng ngành rộng, chú trọng kiến thức nền tảng và cốt lõi, tích hợp hoạt động nghiên cứu, sáng tạo. Bên cạnh đó, sinh viên được trau dồi kỹ năng thực hành nghề nghiệp và khả năng thích ứng trong môi trường quốc tế.</a:t>
            </a:r>
          </a:p>
          <a:p>
            <a:pPr marL="0" indent="0">
              <a:buNone/>
            </a:pPr>
            <a:endParaRPr lang="vi-VN" sz="1600" dirty="0"/>
          </a:p>
          <a:p>
            <a:pPr marL="0" indent="0">
              <a:buNone/>
            </a:pPr>
            <a:endParaRPr lang="vi-VN" sz="1600" dirty="0"/>
          </a:p>
          <a:p>
            <a:pPr marL="0" indent="0">
              <a:buNone/>
            </a:pPr>
            <a:r>
              <a:rPr lang="vi-VN" sz="1800" b="1" dirty="0">
                <a:solidFill>
                  <a:srgbClr val="C02034"/>
                </a:solidFill>
              </a:rPr>
              <a:t>Các chương trình Tài năng - Tiên tiến - Chất lượng cao (ELITECH 4.0) </a:t>
            </a:r>
            <a:r>
              <a:rPr lang="vi-VN" sz="1600" dirty="0"/>
              <a:t>được thiết kế dành cho các sinh viên ưu tú, mong muốn được trở thành kỹ sư, chuyên gia và nhà quản lý giỏi trong các ngành kỹ thuật và công nghệ cốt lõi của thời đại 4.0.</a:t>
            </a:r>
          </a:p>
          <a:p>
            <a:pPr marL="0" indent="0">
              <a:buNone/>
            </a:pPr>
            <a:endParaRPr lang="vi-VN" sz="1600" dirty="0"/>
          </a:p>
          <a:p>
            <a:pPr marL="0" indent="0">
              <a:buNone/>
            </a:pPr>
            <a:r>
              <a:rPr lang="vi-VN" sz="1600" dirty="0"/>
              <a:t>Sinh viên theo học các chương trình Tài Năng - Tiên Tiến - Chất lượng cao được học tại các lớp nhỏ, dưới sự hướng dẫn của các giảng viên giỏi với nội dung chương trình chuyên sâu và ngoại ngữ nâng cao. Sinh viên được tạo điều kiện sớm tham gia nghiên cứu và làm việc trong các nhóm liên ngành, thực tập giải quyết các bài toán thực tiễn của doanh nghiệp ngay trong quá trình học.</a:t>
            </a:r>
            <a:endParaRPr lang="en-US" sz="1600" dirty="0"/>
          </a:p>
        </p:txBody>
      </p:sp>
      <p:pic>
        <p:nvPicPr>
          <p:cNvPr id="7" name="Picture 5" descr="BKTEXLET 2018">
            <a:extLst>
              <a:ext uri="{FF2B5EF4-FFF2-40B4-BE49-F238E27FC236}">
                <a16:creationId xmlns:a16="http://schemas.microsoft.com/office/drawing/2014/main" id="{B211B910-3688-76DE-72C5-FF65FB27D5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2290" y="877077"/>
            <a:ext cx="5651310" cy="27338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72456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5D019-96A4-4D1E-AFB5-09D65C86E12D}"/>
              </a:ext>
            </a:extLst>
          </p:cNvPr>
          <p:cNvSpPr>
            <a:spLocks noGrp="1"/>
          </p:cNvSpPr>
          <p:nvPr>
            <p:ph type="title"/>
          </p:nvPr>
        </p:nvSpPr>
        <p:spPr/>
        <p:txBody>
          <a:bodyPr/>
          <a:lstStyle/>
          <a:p>
            <a:r>
              <a:rPr lang="vi-VN" dirty="0"/>
              <a:t>MÔ HÌNH VÀ CHƯƠNG TRÌNH ĐÀO TẠO</a:t>
            </a:r>
            <a:endParaRPr lang="en-US" dirty="0"/>
          </a:p>
        </p:txBody>
      </p:sp>
      <p:sp>
        <p:nvSpPr>
          <p:cNvPr id="6" name="Slide Number Placeholder 5">
            <a:extLst>
              <a:ext uri="{FF2B5EF4-FFF2-40B4-BE49-F238E27FC236}">
                <a16:creationId xmlns:a16="http://schemas.microsoft.com/office/drawing/2014/main" id="{11E4677A-4F02-4478-B9B8-685D0B6264D3}"/>
              </a:ext>
            </a:extLst>
          </p:cNvPr>
          <p:cNvSpPr>
            <a:spLocks noGrp="1"/>
          </p:cNvSpPr>
          <p:nvPr>
            <p:ph type="sldNum" sz="quarter" idx="12"/>
          </p:nvPr>
        </p:nvSpPr>
        <p:spPr/>
        <p:txBody>
          <a:bodyPr/>
          <a:lstStyle/>
          <a:p>
            <a:fld id="{9EA0BE3B-158A-4EDF-80DC-E394A0D1600F}" type="slidenum">
              <a:rPr lang="en-US" smtClean="0"/>
              <a:pPr/>
              <a:t>13</a:t>
            </a:fld>
            <a:endParaRPr lang="en-US"/>
          </a:p>
        </p:txBody>
      </p:sp>
      <p:sp>
        <p:nvSpPr>
          <p:cNvPr id="9" name="Text Placeholder 6">
            <a:extLst>
              <a:ext uri="{FF2B5EF4-FFF2-40B4-BE49-F238E27FC236}">
                <a16:creationId xmlns:a16="http://schemas.microsoft.com/office/drawing/2014/main" id="{77B8089C-648F-D272-F1B1-E6B083D61EAD}"/>
              </a:ext>
            </a:extLst>
          </p:cNvPr>
          <p:cNvSpPr txBox="1">
            <a:spLocks/>
          </p:cNvSpPr>
          <p:nvPr/>
        </p:nvSpPr>
        <p:spPr>
          <a:xfrm>
            <a:off x="288112" y="1330036"/>
            <a:ext cx="5428779" cy="4614501"/>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sz="2400" b="1" dirty="0" err="1">
                <a:solidFill>
                  <a:srgbClr val="C02034"/>
                </a:solidFill>
              </a:rPr>
              <a:t>Các</a:t>
            </a:r>
            <a:r>
              <a:rPr lang="vi-VN" sz="2400" b="1" dirty="0">
                <a:solidFill>
                  <a:srgbClr val="C02034"/>
                </a:solidFill>
              </a:rPr>
              <a:t> chương </a:t>
            </a:r>
            <a:r>
              <a:rPr lang="vi-VN" sz="2400" b="1" dirty="0" err="1">
                <a:solidFill>
                  <a:srgbClr val="C02034"/>
                </a:solidFill>
              </a:rPr>
              <a:t>trình</a:t>
            </a:r>
            <a:r>
              <a:rPr lang="vi-VN" sz="2400" b="1" dirty="0">
                <a:solidFill>
                  <a:srgbClr val="C02034"/>
                </a:solidFill>
              </a:rPr>
              <a:t> </a:t>
            </a:r>
            <a:r>
              <a:rPr lang="vi-VN" sz="2400" b="1" dirty="0" err="1">
                <a:solidFill>
                  <a:srgbClr val="C02034"/>
                </a:solidFill>
              </a:rPr>
              <a:t>đào</a:t>
            </a:r>
            <a:r>
              <a:rPr lang="vi-VN" sz="2400" b="1" dirty="0">
                <a:solidFill>
                  <a:srgbClr val="C02034"/>
                </a:solidFill>
              </a:rPr>
              <a:t> </a:t>
            </a:r>
            <a:r>
              <a:rPr lang="vi-VN" sz="2400" b="1" dirty="0" err="1">
                <a:solidFill>
                  <a:srgbClr val="C02034"/>
                </a:solidFill>
              </a:rPr>
              <a:t>tạo</a:t>
            </a:r>
            <a:r>
              <a:rPr lang="vi-VN" sz="2400" b="1" dirty="0">
                <a:solidFill>
                  <a:srgbClr val="C02034"/>
                </a:solidFill>
              </a:rPr>
              <a:t> </a:t>
            </a:r>
            <a:r>
              <a:rPr lang="vi-VN" sz="2400" b="1" dirty="0" err="1">
                <a:solidFill>
                  <a:srgbClr val="C02034"/>
                </a:solidFill>
              </a:rPr>
              <a:t>quốc</a:t>
            </a:r>
            <a:r>
              <a:rPr lang="vi-VN" sz="2400" b="1" dirty="0">
                <a:solidFill>
                  <a:srgbClr val="C02034"/>
                </a:solidFill>
              </a:rPr>
              <a:t> </a:t>
            </a:r>
            <a:r>
              <a:rPr lang="vi-VN" sz="2400" b="1" dirty="0" err="1">
                <a:solidFill>
                  <a:srgbClr val="C02034"/>
                </a:solidFill>
              </a:rPr>
              <a:t>tế</a:t>
            </a:r>
            <a:r>
              <a:rPr lang="vi-VN" sz="2400" b="1" dirty="0">
                <a:solidFill>
                  <a:srgbClr val="C02034"/>
                </a:solidFill>
              </a:rPr>
              <a:t> </a:t>
            </a:r>
            <a:r>
              <a:rPr lang="vi-VN" sz="2200" dirty="0" err="1"/>
              <a:t>được</a:t>
            </a:r>
            <a:r>
              <a:rPr lang="vi-VN" sz="2200" dirty="0"/>
              <a:t> </a:t>
            </a:r>
            <a:r>
              <a:rPr lang="vi-VN" sz="2200" dirty="0" err="1"/>
              <a:t>thiết</a:t>
            </a:r>
            <a:r>
              <a:rPr lang="vi-VN" sz="2200" dirty="0"/>
              <a:t> </a:t>
            </a:r>
            <a:r>
              <a:rPr lang="vi-VN" sz="2200" dirty="0" err="1"/>
              <a:t>kế</a:t>
            </a:r>
            <a:r>
              <a:rPr lang="vi-VN" sz="2200" dirty="0"/>
              <a:t> </a:t>
            </a:r>
            <a:r>
              <a:rPr lang="vi-VN" sz="2200" dirty="0" err="1"/>
              <a:t>dành</a:t>
            </a:r>
            <a:r>
              <a:rPr lang="vi-VN" sz="2200" dirty="0"/>
              <a:t> cho sinh viên năng </a:t>
            </a:r>
            <a:r>
              <a:rPr lang="vi-VN" sz="2200" dirty="0" err="1"/>
              <a:t>động</a:t>
            </a:r>
            <a:r>
              <a:rPr lang="vi-VN" sz="2200" dirty="0"/>
              <a:t>, </a:t>
            </a:r>
            <a:r>
              <a:rPr lang="vi-VN" sz="2200" dirty="0" err="1"/>
              <a:t>hướng</a:t>
            </a:r>
            <a:r>
              <a:rPr lang="vi-VN" sz="2200" dirty="0"/>
              <a:t> </a:t>
            </a:r>
            <a:r>
              <a:rPr lang="vi-VN" sz="2200" dirty="0" err="1"/>
              <a:t>ngoại</a:t>
            </a:r>
            <a:r>
              <a:rPr lang="vi-VN" sz="2200" dirty="0"/>
              <a:t>, mong </a:t>
            </a:r>
            <a:r>
              <a:rPr lang="vi-VN" sz="2200" dirty="0" err="1"/>
              <a:t>muốn</a:t>
            </a:r>
            <a:r>
              <a:rPr lang="vi-VN" sz="2200" dirty="0"/>
              <a:t> </a:t>
            </a:r>
            <a:r>
              <a:rPr lang="vi-VN" sz="2200" dirty="0" err="1"/>
              <a:t>làm</a:t>
            </a:r>
            <a:r>
              <a:rPr lang="vi-VN" sz="2200" dirty="0"/>
              <a:t> </a:t>
            </a:r>
            <a:r>
              <a:rPr lang="vi-VN" sz="2200" dirty="0" err="1"/>
              <a:t>việc</a:t>
            </a:r>
            <a:r>
              <a:rPr lang="vi-VN" sz="2200" dirty="0"/>
              <a:t> trong môi </a:t>
            </a:r>
            <a:r>
              <a:rPr lang="vi-VN" sz="2200" dirty="0" err="1"/>
              <a:t>trường</a:t>
            </a:r>
            <a:r>
              <a:rPr lang="vi-VN" sz="2200" dirty="0"/>
              <a:t> </a:t>
            </a:r>
            <a:r>
              <a:rPr lang="vi-VN" sz="2200" dirty="0" err="1"/>
              <a:t>hội</a:t>
            </a:r>
            <a:r>
              <a:rPr lang="vi-VN" sz="2200" dirty="0"/>
              <a:t> </a:t>
            </a:r>
            <a:r>
              <a:rPr lang="vi-VN" sz="2200" dirty="0" err="1"/>
              <a:t>nhập</a:t>
            </a:r>
            <a:r>
              <a:rPr lang="vi-VN" sz="2200" dirty="0"/>
              <a:t> </a:t>
            </a:r>
            <a:r>
              <a:rPr lang="vi-VN" sz="2200" dirty="0" err="1"/>
              <a:t>toàn</a:t>
            </a:r>
            <a:r>
              <a:rPr lang="vi-VN" sz="2200" dirty="0"/>
              <a:t> </a:t>
            </a:r>
            <a:r>
              <a:rPr lang="vi-VN" sz="2200" dirty="0" err="1"/>
              <a:t>cầu</a:t>
            </a:r>
            <a:r>
              <a:rPr lang="vi-VN" sz="2200" dirty="0"/>
              <a:t>. Theo </a:t>
            </a:r>
            <a:r>
              <a:rPr lang="vi-VN" sz="2200" dirty="0" err="1"/>
              <a:t>học</a:t>
            </a:r>
            <a:r>
              <a:rPr lang="vi-VN" sz="2200" dirty="0"/>
              <a:t> chương </a:t>
            </a:r>
            <a:r>
              <a:rPr lang="vi-VN" sz="2200" dirty="0" err="1"/>
              <a:t>trình</a:t>
            </a:r>
            <a:r>
              <a:rPr lang="vi-VN" sz="2200" dirty="0"/>
              <a:t> </a:t>
            </a:r>
            <a:r>
              <a:rPr lang="vi-VN" sz="2200" dirty="0" err="1"/>
              <a:t>này</a:t>
            </a:r>
            <a:r>
              <a:rPr lang="vi-VN" sz="2200" dirty="0"/>
              <a:t>, sinh viên </a:t>
            </a:r>
            <a:r>
              <a:rPr lang="vi-VN" sz="2200" dirty="0" err="1"/>
              <a:t>sẽ</a:t>
            </a:r>
            <a:r>
              <a:rPr lang="vi-VN" sz="2200" dirty="0"/>
              <a:t> </a:t>
            </a:r>
            <a:r>
              <a:rPr lang="vi-VN" sz="2200" dirty="0" err="1"/>
              <a:t>có</a:t>
            </a:r>
            <a:r>
              <a:rPr lang="vi-VN" sz="2200" dirty="0"/>
              <a:t> cơ </a:t>
            </a:r>
            <a:r>
              <a:rPr lang="vi-VN" sz="2200" dirty="0" err="1"/>
              <a:t>hội</a:t>
            </a:r>
            <a:r>
              <a:rPr lang="vi-VN" sz="2200" dirty="0"/>
              <a:t>:</a:t>
            </a:r>
          </a:p>
          <a:p>
            <a:r>
              <a:rPr lang="vi-VN" sz="2200" dirty="0" err="1"/>
              <a:t>Học</a:t>
            </a:r>
            <a:r>
              <a:rPr lang="vi-VN" sz="2200" dirty="0"/>
              <a:t> </a:t>
            </a:r>
            <a:r>
              <a:rPr lang="vi-VN" sz="2200" dirty="0" err="1"/>
              <a:t>chuyển</a:t>
            </a:r>
            <a:r>
              <a:rPr lang="vi-VN" sz="2200" dirty="0"/>
              <a:t> </a:t>
            </a:r>
            <a:r>
              <a:rPr lang="vi-VN" sz="2200" dirty="0" err="1"/>
              <a:t>tiếp</a:t>
            </a:r>
            <a:r>
              <a:rPr lang="vi-VN" sz="2200" dirty="0"/>
              <a:t> </a:t>
            </a:r>
            <a:r>
              <a:rPr lang="vi-VN" sz="2200" dirty="0" err="1"/>
              <a:t>tại</a:t>
            </a:r>
            <a:r>
              <a:rPr lang="vi-VN" sz="2200" dirty="0"/>
              <a:t> </a:t>
            </a:r>
            <a:r>
              <a:rPr lang="vi-VN" sz="2200" dirty="0" err="1"/>
              <a:t>các</a:t>
            </a:r>
            <a:r>
              <a:rPr lang="vi-VN" sz="2200" dirty="0"/>
              <a:t> </a:t>
            </a:r>
            <a:r>
              <a:rPr lang="vi-VN" sz="2200" dirty="0" err="1"/>
              <a:t>trường</a:t>
            </a:r>
            <a:r>
              <a:rPr lang="vi-VN" sz="2200" dirty="0"/>
              <a:t> </a:t>
            </a:r>
            <a:r>
              <a:rPr lang="vi-VN" sz="2200" dirty="0" err="1"/>
              <a:t>đại</a:t>
            </a:r>
            <a:r>
              <a:rPr lang="vi-VN" sz="2200" dirty="0"/>
              <a:t> </a:t>
            </a:r>
            <a:r>
              <a:rPr lang="vi-VN" sz="2200" dirty="0" err="1"/>
              <a:t>học</a:t>
            </a:r>
            <a:r>
              <a:rPr lang="vi-VN" sz="2200" dirty="0"/>
              <a:t> danh </a:t>
            </a:r>
            <a:r>
              <a:rPr lang="vi-VN" sz="2200" dirty="0" err="1"/>
              <a:t>tiếng</a:t>
            </a:r>
            <a:r>
              <a:rPr lang="vi-VN" sz="2200" dirty="0"/>
              <a:t> trên </a:t>
            </a:r>
            <a:r>
              <a:rPr lang="vi-VN" sz="2200" dirty="0" err="1"/>
              <a:t>thế</a:t>
            </a:r>
            <a:r>
              <a:rPr lang="vi-VN" sz="2200" dirty="0"/>
              <a:t> </a:t>
            </a:r>
            <a:r>
              <a:rPr lang="vi-VN" sz="2200" dirty="0" err="1"/>
              <a:t>giới</a:t>
            </a:r>
            <a:r>
              <a:rPr lang="vi-VN" sz="2200" dirty="0"/>
              <a:t> (CHLB </a:t>
            </a:r>
            <a:r>
              <a:rPr lang="vi-VN" sz="2200" dirty="0" err="1"/>
              <a:t>Đức</a:t>
            </a:r>
            <a:r>
              <a:rPr lang="vi-VN" sz="2200" dirty="0"/>
              <a:t>, Hoa </a:t>
            </a:r>
            <a:r>
              <a:rPr lang="vi-VN" sz="2200" dirty="0" err="1"/>
              <a:t>Kỳ</a:t>
            </a:r>
            <a:r>
              <a:rPr lang="vi-VN" sz="2200" dirty="0"/>
              <a:t>, </a:t>
            </a:r>
            <a:r>
              <a:rPr lang="vi-VN" sz="2200" dirty="0" err="1"/>
              <a:t>Cộng</a:t>
            </a:r>
            <a:r>
              <a:rPr lang="vi-VN" sz="2200" dirty="0"/>
              <a:t> </a:t>
            </a:r>
            <a:r>
              <a:rPr lang="vi-VN" sz="2200" dirty="0" err="1"/>
              <a:t>hòa</a:t>
            </a:r>
            <a:r>
              <a:rPr lang="vi-VN" sz="2200" dirty="0"/>
              <a:t> </a:t>
            </a:r>
            <a:r>
              <a:rPr lang="vi-VN" sz="2200" dirty="0" err="1"/>
              <a:t>Pháp</a:t>
            </a:r>
            <a:r>
              <a:rPr lang="vi-VN" sz="2200" dirty="0"/>
              <a:t>, </a:t>
            </a:r>
            <a:r>
              <a:rPr lang="vi-VN" sz="2200" dirty="0" err="1"/>
              <a:t>Nhật</a:t>
            </a:r>
            <a:r>
              <a:rPr lang="vi-VN" sz="2200" dirty="0"/>
              <a:t> </a:t>
            </a:r>
            <a:r>
              <a:rPr lang="vi-VN" sz="2200" dirty="0" err="1"/>
              <a:t>Bản</a:t>
            </a:r>
            <a:r>
              <a:rPr lang="vi-VN" sz="2200" dirty="0"/>
              <a:t>, </a:t>
            </a:r>
            <a:r>
              <a:rPr lang="vi-VN" sz="2200" dirty="0" err="1"/>
              <a:t>Úc</a:t>
            </a:r>
            <a:r>
              <a:rPr lang="vi-VN" sz="2200" dirty="0"/>
              <a:t>, Niu Di Lân...) </a:t>
            </a:r>
            <a:r>
              <a:rPr lang="vi-VN" sz="2200" dirty="0" err="1"/>
              <a:t>và</a:t>
            </a:r>
            <a:r>
              <a:rPr lang="vi-VN" sz="2200" dirty="0"/>
              <a:t> </a:t>
            </a:r>
            <a:r>
              <a:rPr lang="vi-VN" sz="2200" dirty="0" err="1"/>
              <a:t>mở</a:t>
            </a:r>
            <a:r>
              <a:rPr lang="vi-VN" sz="2200" dirty="0"/>
              <a:t> </a:t>
            </a:r>
            <a:r>
              <a:rPr lang="vi-VN" sz="2200" dirty="0" err="1"/>
              <a:t>rộng</a:t>
            </a:r>
            <a:r>
              <a:rPr lang="vi-VN" sz="2200" dirty="0"/>
              <a:t> </a:t>
            </a:r>
            <a:r>
              <a:rPr lang="vi-VN" sz="2200" dirty="0" err="1"/>
              <a:t>mạng</a:t>
            </a:r>
            <a:r>
              <a:rPr lang="vi-VN" sz="2200" dirty="0"/>
              <a:t> </a:t>
            </a:r>
            <a:r>
              <a:rPr lang="vi-VN" sz="2200" dirty="0" err="1"/>
              <a:t>lưới</a:t>
            </a:r>
            <a:r>
              <a:rPr lang="vi-VN" sz="2200" dirty="0"/>
              <a:t> </a:t>
            </a:r>
            <a:r>
              <a:rPr lang="vi-VN" sz="2200" dirty="0" err="1"/>
              <a:t>kết</a:t>
            </a:r>
            <a:r>
              <a:rPr lang="vi-VN" sz="2200" dirty="0"/>
              <a:t> </a:t>
            </a:r>
            <a:r>
              <a:rPr lang="vi-VN" sz="2200" dirty="0" err="1"/>
              <a:t>nối</a:t>
            </a:r>
            <a:r>
              <a:rPr lang="vi-VN" sz="2200" dirty="0"/>
              <a:t> sau khi </a:t>
            </a:r>
            <a:r>
              <a:rPr lang="vi-VN" sz="2200" dirty="0" err="1"/>
              <a:t>tốt</a:t>
            </a:r>
            <a:r>
              <a:rPr lang="vi-VN" sz="2200" dirty="0"/>
              <a:t> </a:t>
            </a:r>
            <a:r>
              <a:rPr lang="vi-VN" sz="2200" dirty="0" err="1"/>
              <a:t>nghiệp</a:t>
            </a:r>
            <a:r>
              <a:rPr lang="vi-VN" sz="2200" dirty="0"/>
              <a:t>.</a:t>
            </a:r>
          </a:p>
          <a:p>
            <a:r>
              <a:rPr lang="vi-VN" sz="2200" dirty="0" err="1"/>
              <a:t>Được</a:t>
            </a:r>
            <a:r>
              <a:rPr lang="vi-VN" sz="2200" dirty="0"/>
              <a:t> </a:t>
            </a:r>
            <a:r>
              <a:rPr lang="vi-VN" sz="2200" dirty="0" err="1"/>
              <a:t>cấp</a:t>
            </a:r>
            <a:r>
              <a:rPr lang="vi-VN" sz="2200" dirty="0"/>
              <a:t> </a:t>
            </a:r>
            <a:r>
              <a:rPr lang="vi-VN" sz="2200" dirty="0" err="1"/>
              <a:t>bằng</a:t>
            </a:r>
            <a:r>
              <a:rPr lang="vi-VN" sz="2200" dirty="0"/>
              <a:t> </a:t>
            </a:r>
            <a:r>
              <a:rPr lang="vi-VN" sz="2200" dirty="0" err="1"/>
              <a:t>tốt</a:t>
            </a:r>
            <a:r>
              <a:rPr lang="vi-VN" sz="2200" dirty="0"/>
              <a:t> </a:t>
            </a:r>
            <a:r>
              <a:rPr lang="vi-VN" sz="2200" dirty="0" err="1"/>
              <a:t>nghiệp</a:t>
            </a:r>
            <a:r>
              <a:rPr lang="vi-VN" sz="2200" dirty="0"/>
              <a:t> </a:t>
            </a:r>
            <a:r>
              <a:rPr lang="vi-VN" sz="2200" dirty="0" err="1"/>
              <a:t>của</a:t>
            </a:r>
            <a:r>
              <a:rPr lang="vi-VN" sz="2200" dirty="0"/>
              <a:t> ĐHBK </a:t>
            </a:r>
            <a:r>
              <a:rPr lang="vi-VN" sz="2200" dirty="0" err="1"/>
              <a:t>Hà</a:t>
            </a:r>
            <a:r>
              <a:rPr lang="vi-VN" sz="2200" dirty="0"/>
              <a:t> </a:t>
            </a:r>
            <a:r>
              <a:rPr lang="vi-VN" sz="2200" dirty="0" err="1"/>
              <a:t>Nội</a:t>
            </a:r>
            <a:r>
              <a:rPr lang="vi-VN" sz="2200" dirty="0"/>
              <a:t> </a:t>
            </a:r>
            <a:r>
              <a:rPr lang="vi-VN" sz="2200" dirty="0" err="1"/>
              <a:t>và</a:t>
            </a:r>
            <a:r>
              <a:rPr lang="vi-VN" sz="2200" dirty="0"/>
              <a:t>/</a:t>
            </a:r>
            <a:r>
              <a:rPr lang="vi-VN" sz="2200" dirty="0" err="1"/>
              <a:t>hoặc</a:t>
            </a:r>
            <a:r>
              <a:rPr lang="vi-VN" sz="2200" dirty="0"/>
              <a:t> </a:t>
            </a:r>
            <a:r>
              <a:rPr lang="vi-VN" sz="2200" dirty="0" err="1"/>
              <a:t>các</a:t>
            </a:r>
            <a:r>
              <a:rPr lang="vi-VN" sz="2200" dirty="0"/>
              <a:t> </a:t>
            </a:r>
            <a:r>
              <a:rPr lang="vi-VN" sz="2200" dirty="0" err="1"/>
              <a:t>trường</a:t>
            </a:r>
            <a:r>
              <a:rPr lang="vi-VN" sz="2200" dirty="0"/>
              <a:t> </a:t>
            </a:r>
            <a:r>
              <a:rPr lang="vi-VN" sz="2200" dirty="0" err="1"/>
              <a:t>đại</a:t>
            </a:r>
            <a:r>
              <a:rPr lang="vi-VN" sz="2200" dirty="0"/>
              <a:t> </a:t>
            </a:r>
            <a:r>
              <a:rPr lang="vi-VN" sz="2200" dirty="0" err="1"/>
              <a:t>học</a:t>
            </a:r>
            <a:r>
              <a:rPr lang="vi-VN" sz="2200" dirty="0"/>
              <a:t> </a:t>
            </a:r>
            <a:r>
              <a:rPr lang="vi-VN" sz="2200" dirty="0" err="1"/>
              <a:t>đối</a:t>
            </a:r>
            <a:r>
              <a:rPr lang="vi-VN" sz="2200" dirty="0"/>
              <a:t> </a:t>
            </a:r>
            <a:r>
              <a:rPr lang="vi-VN" sz="2200" dirty="0" err="1"/>
              <a:t>tác</a:t>
            </a:r>
            <a:r>
              <a:rPr lang="vi-VN" sz="2200" dirty="0"/>
              <a:t>.</a:t>
            </a:r>
          </a:p>
        </p:txBody>
      </p:sp>
      <p:pic>
        <p:nvPicPr>
          <p:cNvPr id="10" name="Picture 4" descr="Chương trình Đào tạo quốc tế Trường Đại học Bách Khoa Hà Nội">
            <a:extLst>
              <a:ext uri="{FF2B5EF4-FFF2-40B4-BE49-F238E27FC236}">
                <a16:creationId xmlns:a16="http://schemas.microsoft.com/office/drawing/2014/main" id="{F303FAE5-B29D-A487-6D5B-4DEC435748F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1565" b="1"/>
          <a:stretch/>
        </p:blipFill>
        <p:spPr bwMode="auto">
          <a:xfrm>
            <a:off x="8371905" y="2754624"/>
            <a:ext cx="3824576" cy="3681540"/>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pic>
        <p:nvPicPr>
          <p:cNvPr id="11" name="Picture 2" descr="SIE.VN ⋆ HANOI UNIVERSITY OF SCIENCE AND TECHNOLOGY">
            <a:extLst>
              <a:ext uri="{FF2B5EF4-FFF2-40B4-BE49-F238E27FC236}">
                <a16:creationId xmlns:a16="http://schemas.microsoft.com/office/drawing/2014/main" id="{D523620E-4BC5-C8F5-1EC2-F20F2EAA92B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318" r="-3" b="-3"/>
          <a:stretch/>
        </p:blipFill>
        <p:spPr bwMode="auto">
          <a:xfrm>
            <a:off x="5766318" y="806912"/>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
        <p:nvSpPr>
          <p:cNvPr id="12" name="Arc 11">
            <a:extLst>
              <a:ext uri="{FF2B5EF4-FFF2-40B4-BE49-F238E27FC236}">
                <a16:creationId xmlns:a16="http://schemas.microsoft.com/office/drawing/2014/main" id="{56CF57F2-482C-989C-F02D-65E2C33FE807}"/>
              </a:ext>
            </a:extLst>
          </p:cNvPr>
          <p:cNvSpPr/>
          <p:nvPr/>
        </p:nvSpPr>
        <p:spPr>
          <a:xfrm rot="5400000" flipV="1">
            <a:off x="5671952" y="290547"/>
            <a:ext cx="3708893" cy="3770911"/>
          </a:xfrm>
          <a:prstGeom prst="arc">
            <a:avLst/>
          </a:prstGeom>
          <a:ln w="57150">
            <a:solidFill>
              <a:srgbClr val="FFFF00"/>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Oval 12">
            <a:extLst>
              <a:ext uri="{FF2B5EF4-FFF2-40B4-BE49-F238E27FC236}">
                <a16:creationId xmlns:a16="http://schemas.microsoft.com/office/drawing/2014/main" id="{4DEA3ADE-6A1E-DAD5-D7BD-C799D8FA41C9}"/>
              </a:ext>
            </a:extLst>
          </p:cNvPr>
          <p:cNvSpPr/>
          <p:nvPr/>
        </p:nvSpPr>
        <p:spPr>
          <a:xfrm>
            <a:off x="10842147" y="1476785"/>
            <a:ext cx="683491" cy="683491"/>
          </a:xfrm>
          <a:prstGeom prst="ellipse">
            <a:avLst/>
          </a:prstGeom>
          <a:solidFill>
            <a:srgbClr val="F58020"/>
          </a:solidFill>
          <a:ln>
            <a:solidFill>
              <a:srgbClr val="F58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46338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BF61EB3-5C32-D7AD-9819-B1BB03C0F49E}"/>
              </a:ext>
            </a:extLst>
          </p:cNvPr>
          <p:cNvSpPr>
            <a:spLocks noGrp="1"/>
          </p:cNvSpPr>
          <p:nvPr>
            <p:ph type="sldNum" sz="quarter" idx="12"/>
          </p:nvPr>
        </p:nvSpPr>
        <p:spPr/>
        <p:txBody>
          <a:bodyPr/>
          <a:lstStyle/>
          <a:p>
            <a:fld id="{9EA0BE3B-158A-4EDF-80DC-E394A0D1600F}" type="slidenum">
              <a:rPr lang="en-US" smtClean="0"/>
              <a:pPr/>
              <a:t>14</a:t>
            </a:fld>
            <a:endParaRPr lang="en-US"/>
          </a:p>
        </p:txBody>
      </p:sp>
      <p:sp>
        <p:nvSpPr>
          <p:cNvPr id="2" name="Title 1">
            <a:extLst>
              <a:ext uri="{FF2B5EF4-FFF2-40B4-BE49-F238E27FC236}">
                <a16:creationId xmlns:a16="http://schemas.microsoft.com/office/drawing/2014/main" id="{C96C50B0-0594-D596-6CCD-65CDA1330B89}"/>
              </a:ext>
            </a:extLst>
          </p:cNvPr>
          <p:cNvSpPr>
            <a:spLocks noGrp="1"/>
          </p:cNvSpPr>
          <p:nvPr>
            <p:ph type="title"/>
          </p:nvPr>
        </p:nvSpPr>
        <p:spPr/>
        <p:txBody>
          <a:bodyPr/>
          <a:lstStyle/>
          <a:p>
            <a:r>
              <a:rPr lang="en-US" dirty="0"/>
              <a:t>CHÍNH </a:t>
            </a:r>
            <a:r>
              <a:rPr lang="vi-VN" dirty="0"/>
              <a:t>SÁ</a:t>
            </a:r>
            <a:r>
              <a:rPr lang="en-US" dirty="0"/>
              <a:t>CH HỌC BỔNG VÀ HỖ TRỢ TÀI CHÍNH</a:t>
            </a:r>
          </a:p>
        </p:txBody>
      </p:sp>
      <p:sp>
        <p:nvSpPr>
          <p:cNvPr id="7" name="Text Placeholder 6">
            <a:extLst>
              <a:ext uri="{FF2B5EF4-FFF2-40B4-BE49-F238E27FC236}">
                <a16:creationId xmlns:a16="http://schemas.microsoft.com/office/drawing/2014/main" id="{BA7B43F7-2C4C-5C77-6560-192D5DD39D0A}"/>
              </a:ext>
            </a:extLst>
          </p:cNvPr>
          <p:cNvSpPr txBox="1">
            <a:spLocks/>
          </p:cNvSpPr>
          <p:nvPr/>
        </p:nvSpPr>
        <p:spPr>
          <a:xfrm>
            <a:off x="338735" y="1644068"/>
            <a:ext cx="7216610" cy="4306457"/>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sz="1600" dirty="0"/>
              <a:t>Với trách nhiệm cao nhất với xã hội và người học, Trường ĐHBK Hà Nội triển khai các chính sách học bổng toàn phần và bán toàn phần nhằm tạo điều kiện cho các sinh viên khá, giỏi có hoàn cảnh khó khăn học tập tại Trường; đồng thời khen thưởng các sinh viên có thành tích học tập, nghiên cứu xuất sắc. Bên cạnh đó, sinh viên cũng có cơ hội nhận học bổng tham gia các chương trình trao đổi sinh viên và học chuyển tiếp tại các trường đối tác quốc tế.</a:t>
            </a:r>
          </a:p>
        </p:txBody>
      </p:sp>
      <p:sp>
        <p:nvSpPr>
          <p:cNvPr id="8" name="Text Placeholder 6">
            <a:extLst>
              <a:ext uri="{FF2B5EF4-FFF2-40B4-BE49-F238E27FC236}">
                <a16:creationId xmlns:a16="http://schemas.microsoft.com/office/drawing/2014/main" id="{43D995E7-137E-A19C-65F4-559D400F8E9B}"/>
              </a:ext>
            </a:extLst>
          </p:cNvPr>
          <p:cNvSpPr txBox="1">
            <a:spLocks/>
          </p:cNvSpPr>
          <p:nvPr/>
        </p:nvSpPr>
        <p:spPr>
          <a:xfrm>
            <a:off x="7915565" y="1773382"/>
            <a:ext cx="3984146" cy="44796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sz="1600" dirty="0"/>
              <a:t>LÀ SINH VIÊN ĐHBK HÀ NỘI CÁC BẠN SẼ CÓ CƠ HỘI:</a:t>
            </a:r>
          </a:p>
          <a:p>
            <a:pPr marL="0" indent="0">
              <a:buFont typeface="Arial" panose="020B0604020202020204" pitchFamily="34" charset="0"/>
              <a:buNone/>
            </a:pPr>
            <a:r>
              <a:rPr lang="vi-VN" sz="1600" dirty="0"/>
              <a:t>• Được khuyến khích và tạo điều kiện tham gia nghiên cứu khoa học ngay từ những năm đầu đại học.</a:t>
            </a:r>
          </a:p>
          <a:p>
            <a:pPr marL="0" indent="0">
              <a:buFont typeface="Arial" panose="020B0604020202020204" pitchFamily="34" charset="0"/>
              <a:buNone/>
            </a:pPr>
            <a:r>
              <a:rPr lang="vi-VN" sz="1600" dirty="0"/>
              <a:t>• Khẳng định bản thân qua các kỳ thi Olympic, các cuộc thi sáng tạo khoa học công nghệ trong nước, quốc tế.</a:t>
            </a:r>
          </a:p>
          <a:p>
            <a:pPr marL="0" indent="0">
              <a:buFont typeface="Arial" panose="020B0604020202020204" pitchFamily="34" charset="0"/>
              <a:buNone/>
            </a:pPr>
            <a:r>
              <a:rPr lang="vi-VN" sz="1600" dirty="0"/>
              <a:t>• Khám phá, phát triển bản thân thông qua các hoạt động ngoại khóa, văn nghệ, thể thao, sinh viên tình nguyện, các câu lạc bộ sở thích...</a:t>
            </a:r>
          </a:p>
          <a:p>
            <a:pPr marL="0" indent="0">
              <a:buFont typeface="Arial" panose="020B0604020202020204" pitchFamily="34" charset="0"/>
              <a:buNone/>
            </a:pPr>
            <a:r>
              <a:rPr lang="vi-VN" sz="1600" dirty="0"/>
              <a:t>• Chấp cánh những ước mơ khởi nghiệp.</a:t>
            </a:r>
            <a:endParaRPr lang="en-US" sz="1600" dirty="0"/>
          </a:p>
        </p:txBody>
      </p:sp>
      <p:cxnSp>
        <p:nvCxnSpPr>
          <p:cNvPr id="9" name="Connector: Elbow 8">
            <a:extLst>
              <a:ext uri="{FF2B5EF4-FFF2-40B4-BE49-F238E27FC236}">
                <a16:creationId xmlns:a16="http://schemas.microsoft.com/office/drawing/2014/main" id="{48C2030F-1B7E-B7E7-4CB4-4975D3B98D46}"/>
              </a:ext>
            </a:extLst>
          </p:cNvPr>
          <p:cNvCxnSpPr>
            <a:cxnSpLocks/>
          </p:cNvCxnSpPr>
          <p:nvPr/>
        </p:nvCxnSpPr>
        <p:spPr>
          <a:xfrm rot="5400000" flipH="1" flipV="1">
            <a:off x="7526943" y="1746370"/>
            <a:ext cx="4574308" cy="4074153"/>
          </a:xfrm>
          <a:prstGeom prst="bentConnector3">
            <a:avLst>
              <a:gd name="adj1" fmla="val 99672"/>
            </a:avLst>
          </a:prstGeom>
          <a:ln w="38100">
            <a:solidFill>
              <a:srgbClr val="C02034"/>
            </a:solidFill>
          </a:ln>
        </p:spPr>
        <p:style>
          <a:lnRef idx="1">
            <a:schemeClr val="accent2"/>
          </a:lnRef>
          <a:fillRef idx="0">
            <a:schemeClr val="accent2"/>
          </a:fillRef>
          <a:effectRef idx="0">
            <a:schemeClr val="accent2"/>
          </a:effectRef>
          <a:fontRef idx="minor">
            <a:schemeClr val="tx1"/>
          </a:fontRef>
        </p:style>
      </p:cxnSp>
      <p:graphicFrame>
        <p:nvGraphicFramePr>
          <p:cNvPr id="10" name="Table 21">
            <a:extLst>
              <a:ext uri="{FF2B5EF4-FFF2-40B4-BE49-F238E27FC236}">
                <a16:creationId xmlns:a16="http://schemas.microsoft.com/office/drawing/2014/main" id="{D9AC4ACB-62CD-0BAB-25C3-B73A49BAFAFF}"/>
              </a:ext>
            </a:extLst>
          </p:cNvPr>
          <p:cNvGraphicFramePr>
            <a:graphicFrameLocks noGrp="1"/>
          </p:cNvGraphicFramePr>
          <p:nvPr>
            <p:extLst>
              <p:ext uri="{D42A27DB-BD31-4B8C-83A1-F6EECF244321}">
                <p14:modId xmlns:p14="http://schemas.microsoft.com/office/powerpoint/2010/main" val="2896107621"/>
              </p:ext>
            </p:extLst>
          </p:nvPr>
        </p:nvGraphicFramePr>
        <p:xfrm>
          <a:off x="292289" y="3308925"/>
          <a:ext cx="7263056" cy="2641600"/>
        </p:xfrm>
        <a:graphic>
          <a:graphicData uri="http://schemas.openxmlformats.org/drawingml/2006/table">
            <a:tbl>
              <a:tblPr firstRow="1" bandRow="1">
                <a:tableStyleId>{5C22544A-7EE6-4342-B048-85BDC9FD1C3A}</a:tableStyleId>
              </a:tblPr>
              <a:tblGrid>
                <a:gridCol w="3498611">
                  <a:extLst>
                    <a:ext uri="{9D8B030D-6E8A-4147-A177-3AD203B41FA5}">
                      <a16:colId xmlns:a16="http://schemas.microsoft.com/office/drawing/2014/main" val="3558260189"/>
                    </a:ext>
                  </a:extLst>
                </a:gridCol>
                <a:gridCol w="280447">
                  <a:extLst>
                    <a:ext uri="{9D8B030D-6E8A-4147-A177-3AD203B41FA5}">
                      <a16:colId xmlns:a16="http://schemas.microsoft.com/office/drawing/2014/main" val="1259270715"/>
                    </a:ext>
                  </a:extLst>
                </a:gridCol>
                <a:gridCol w="3483998">
                  <a:extLst>
                    <a:ext uri="{9D8B030D-6E8A-4147-A177-3AD203B41FA5}">
                      <a16:colId xmlns:a16="http://schemas.microsoft.com/office/drawing/2014/main" val="4175437291"/>
                    </a:ext>
                  </a:extLst>
                </a:gridCol>
              </a:tblGrid>
              <a:tr h="1320800">
                <a:tc>
                  <a:txBody>
                    <a:bodyPr/>
                    <a:lstStyle/>
                    <a:p>
                      <a:pPr algn="ctr"/>
                      <a:r>
                        <a:rPr lang="vi-VN" dirty="0"/>
                        <a:t>Quỹ học bổng 25 tỷ</a:t>
                      </a:r>
                      <a:endParaRPr lang="en-US" dirty="0"/>
                    </a:p>
                  </a:txBody>
                  <a:tcPr anchor="ctr">
                    <a:solidFill>
                      <a:schemeClr val="accent2"/>
                    </a:solidFill>
                  </a:tcPr>
                </a:tc>
                <a:tc>
                  <a:txBody>
                    <a:bodyPr/>
                    <a:lstStyle/>
                    <a:p>
                      <a:pPr algn="ctr"/>
                      <a:endParaRPr lang="en-US" dirty="0"/>
                    </a:p>
                  </a:txBody>
                  <a:tcPr anchor="ctr">
                    <a:noFill/>
                  </a:tcPr>
                </a:tc>
                <a:tc>
                  <a:txBody>
                    <a:bodyPr/>
                    <a:lstStyle/>
                    <a:p>
                      <a:pPr algn="ctr"/>
                      <a:r>
                        <a:rPr lang="vi-VN" dirty="0"/>
                        <a:t>&gt; 2000 suất</a:t>
                      </a:r>
                      <a:endParaRPr lang="en-US" dirty="0"/>
                    </a:p>
                  </a:txBody>
                  <a:tcPr anchor="ctr">
                    <a:solidFill>
                      <a:schemeClr val="accent2"/>
                    </a:solidFill>
                  </a:tcPr>
                </a:tc>
                <a:extLst>
                  <a:ext uri="{0D108BD9-81ED-4DB2-BD59-A6C34878D82A}">
                    <a16:rowId xmlns:a16="http://schemas.microsoft.com/office/drawing/2014/main" val="114882489"/>
                  </a:ext>
                </a:extLst>
              </a:tr>
              <a:tr h="1320800">
                <a:tc>
                  <a:txBody>
                    <a:bodyPr/>
                    <a:lstStyle/>
                    <a:p>
                      <a:pPr marL="285750" indent="-285750" algn="l">
                        <a:buFont typeface="Arial" panose="020B0604020202020204" pitchFamily="34" charset="0"/>
                        <a:buChar char="•"/>
                      </a:pPr>
                      <a:r>
                        <a:rPr lang="vi-VN" sz="1600" dirty="0">
                          <a:solidFill>
                            <a:schemeClr val="bg1"/>
                          </a:solidFill>
                        </a:rPr>
                        <a:t>20 tỷ từ nguồn kinh phí của trường</a:t>
                      </a:r>
                    </a:p>
                    <a:p>
                      <a:pPr marL="285750" indent="-285750" algn="l">
                        <a:buFont typeface="Arial" panose="020B0604020202020204" pitchFamily="34" charset="0"/>
                        <a:buChar char="•"/>
                      </a:pPr>
                      <a:r>
                        <a:rPr lang="vi-VN" sz="1600" dirty="0">
                          <a:solidFill>
                            <a:schemeClr val="bg1"/>
                          </a:solidFill>
                        </a:rPr>
                        <a:t>5 tỷ từ các tổ chức và doanh nghiệp</a:t>
                      </a:r>
                      <a:endParaRPr lang="en-US" sz="1600" dirty="0">
                        <a:solidFill>
                          <a:schemeClr val="bg1"/>
                        </a:solidFill>
                      </a:endParaRPr>
                    </a:p>
                  </a:txBody>
                  <a:tcPr anchor="ctr">
                    <a:solidFill>
                      <a:schemeClr val="bg1">
                        <a:lumMod val="50000"/>
                      </a:schemeClr>
                    </a:solidFill>
                  </a:tcPr>
                </a:tc>
                <a:tc>
                  <a:txBody>
                    <a:bodyPr/>
                    <a:lstStyle/>
                    <a:p>
                      <a:pPr algn="ctr"/>
                      <a:endParaRPr lang="en-US" dirty="0"/>
                    </a:p>
                  </a:txBody>
                  <a:tcPr anchor="ctr">
                    <a:noFill/>
                  </a:tcPr>
                </a:tc>
                <a:tc>
                  <a:txBody>
                    <a:bodyPr/>
                    <a:lstStyle/>
                    <a:p>
                      <a:pPr marL="285750" indent="-285750" algn="l">
                        <a:buFont typeface="Arial" panose="020B0604020202020204" pitchFamily="34" charset="0"/>
                        <a:buChar char="•"/>
                      </a:pPr>
                      <a:r>
                        <a:rPr lang="vi-VN" sz="1600" dirty="0">
                          <a:solidFill>
                            <a:schemeClr val="bg1"/>
                          </a:solidFill>
                        </a:rPr>
                        <a:t>Khen thưởng sinh viên xuất sắc</a:t>
                      </a:r>
                    </a:p>
                    <a:p>
                      <a:pPr marL="285750" indent="-285750" algn="l">
                        <a:buFont typeface="Arial" panose="020B0604020202020204" pitchFamily="34" charset="0"/>
                        <a:buChar char="•"/>
                      </a:pPr>
                      <a:r>
                        <a:rPr lang="vi-VN" sz="1600" dirty="0">
                          <a:solidFill>
                            <a:schemeClr val="bg1"/>
                          </a:solidFill>
                        </a:rPr>
                        <a:t>Hỗ trợ sinh viên nghèo</a:t>
                      </a:r>
                    </a:p>
                    <a:p>
                      <a:pPr marL="285750" indent="-285750" algn="l">
                        <a:buFont typeface="Arial" panose="020B0604020202020204" pitchFamily="34" charset="0"/>
                        <a:buChar char="•"/>
                      </a:pPr>
                      <a:r>
                        <a:rPr lang="vi-VN" sz="1600" dirty="0">
                          <a:solidFill>
                            <a:schemeClr val="bg1"/>
                          </a:solidFill>
                        </a:rPr>
                        <a:t>Hỗ trợ sinh viên diện chính sách</a:t>
                      </a:r>
                      <a:endParaRPr lang="en-US" sz="1600" dirty="0">
                        <a:solidFill>
                          <a:schemeClr val="bg1"/>
                        </a:solidFill>
                      </a:endParaRPr>
                    </a:p>
                  </a:txBody>
                  <a:tcPr anchor="ctr">
                    <a:solidFill>
                      <a:schemeClr val="bg1">
                        <a:lumMod val="50000"/>
                      </a:schemeClr>
                    </a:solidFill>
                  </a:tcPr>
                </a:tc>
                <a:extLst>
                  <a:ext uri="{0D108BD9-81ED-4DB2-BD59-A6C34878D82A}">
                    <a16:rowId xmlns:a16="http://schemas.microsoft.com/office/drawing/2014/main" val="152965792"/>
                  </a:ext>
                </a:extLst>
              </a:tr>
            </a:tbl>
          </a:graphicData>
        </a:graphic>
      </p:graphicFrame>
    </p:spTree>
    <p:extLst>
      <p:ext uri="{BB962C8B-B14F-4D97-AF65-F5344CB8AC3E}">
        <p14:creationId xmlns:p14="http://schemas.microsoft.com/office/powerpoint/2010/main" val="7935197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3AB1BB7-5812-7831-5CA6-CF7D81D2D10B}"/>
              </a:ext>
            </a:extLst>
          </p:cNvPr>
          <p:cNvSpPr>
            <a:spLocks noGrp="1"/>
          </p:cNvSpPr>
          <p:nvPr>
            <p:ph type="title"/>
          </p:nvPr>
        </p:nvSpPr>
        <p:spPr/>
        <p:txBody>
          <a:bodyPr/>
          <a:lstStyle/>
          <a:p>
            <a:r>
              <a:rPr lang="vi-VN" dirty="0"/>
              <a:t>CƠ HỘI NGHỀ NGHIỆP</a:t>
            </a:r>
            <a:endParaRPr lang="en-US" dirty="0"/>
          </a:p>
        </p:txBody>
      </p:sp>
      <p:sp>
        <p:nvSpPr>
          <p:cNvPr id="5" name="Slide Number Placeholder 4">
            <a:extLst>
              <a:ext uri="{FF2B5EF4-FFF2-40B4-BE49-F238E27FC236}">
                <a16:creationId xmlns:a16="http://schemas.microsoft.com/office/drawing/2014/main" id="{E8B4E653-E636-4EED-9A37-BC263FE84A93}"/>
              </a:ext>
            </a:extLst>
          </p:cNvPr>
          <p:cNvSpPr>
            <a:spLocks noGrp="1"/>
          </p:cNvSpPr>
          <p:nvPr>
            <p:ph type="sldNum" sz="quarter" idx="12"/>
          </p:nvPr>
        </p:nvSpPr>
        <p:spPr/>
        <p:txBody>
          <a:bodyPr/>
          <a:lstStyle/>
          <a:p>
            <a:fld id="{9EA0BE3B-158A-4EDF-80DC-E394A0D1600F}" type="slidenum">
              <a:rPr lang="en-US" smtClean="0"/>
              <a:pPr/>
              <a:t>15</a:t>
            </a:fld>
            <a:endParaRPr lang="en-US"/>
          </a:p>
        </p:txBody>
      </p:sp>
      <p:sp>
        <p:nvSpPr>
          <p:cNvPr id="8" name="Text Placeholder 5">
            <a:extLst>
              <a:ext uri="{FF2B5EF4-FFF2-40B4-BE49-F238E27FC236}">
                <a16:creationId xmlns:a16="http://schemas.microsoft.com/office/drawing/2014/main" id="{66C53B62-A19C-7177-7ED0-40A90A3997B0}"/>
              </a:ext>
            </a:extLst>
          </p:cNvPr>
          <p:cNvSpPr>
            <a:spLocks noGrp="1"/>
          </p:cNvSpPr>
          <p:nvPr>
            <p:ph type="body" sz="quarter" idx="13"/>
          </p:nvPr>
        </p:nvSpPr>
        <p:spPr>
          <a:xfrm>
            <a:off x="337539" y="1032510"/>
            <a:ext cx="11515725" cy="4938713"/>
          </a:xfrm>
        </p:spPr>
        <p:txBody>
          <a:bodyPr/>
          <a:lstStyle/>
          <a:p>
            <a:pPr marL="0" indent="0">
              <a:buNone/>
            </a:pPr>
            <a:r>
              <a:rPr lang="vi-VN" sz="1800" dirty="0"/>
              <a:t>ĐHBK Hà Nội đặc biệt chú trọng vào khả năng việc làm và cơ hội phát triển của người học. Theo thống kê đối với sinh viên tốt nghiệp năm 2016, hầu hết đã có việc làm sau 6 tháng với mức lương khởi điểm trung bình là 8,2 triệu đồng/tháng. Một tỷ lệ lớn sinh viên Bách Khoa làm việc tại các tập đoàn kinh tế, doanh nghiệp tư nhân trong nước và doanh nghiệp nước ngoài; đặc biệt có tới 10% sinh viên tốt nghiệp làm việc tại các trường đại học, viện nghiên cứu.</a:t>
            </a:r>
          </a:p>
          <a:p>
            <a:endParaRPr lang="vi-VN" sz="1800" dirty="0"/>
          </a:p>
          <a:p>
            <a:endParaRPr lang="en-US" sz="1800" dirty="0"/>
          </a:p>
        </p:txBody>
      </p:sp>
      <p:pic>
        <p:nvPicPr>
          <p:cNvPr id="9" name="Picture 2" descr="Nhiều cơ hội việc làm cho sinh viên Trường ĐH Bách khoa Hà Nội | Phụ nữ -  Báo Người Lao Động">
            <a:extLst>
              <a:ext uri="{FF2B5EF4-FFF2-40B4-BE49-F238E27FC236}">
                <a16:creationId xmlns:a16="http://schemas.microsoft.com/office/drawing/2014/main" id="{32B199B0-0BDB-17D3-08AD-58806E5EAD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305" y="2468418"/>
            <a:ext cx="6743920" cy="335707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Cơ hội nghề nghiệp rộng mở với ngành đào tạo Cử nhân Tiếng Anh Khoa học, Kỹ  thuật và Công nghệ | VTV.VN">
            <a:extLst>
              <a:ext uri="{FF2B5EF4-FFF2-40B4-BE49-F238E27FC236}">
                <a16:creationId xmlns:a16="http://schemas.microsoft.com/office/drawing/2014/main" id="{5C5DE594-45E7-B448-1978-7FB63EF25A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4991" y="2468418"/>
            <a:ext cx="4568273" cy="33570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77002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5945A2BB-ABB6-48FB-A491-502474D93E34}"/>
              </a:ext>
            </a:extLst>
          </p:cNvPr>
          <p:cNvSpPr txBox="1">
            <a:spLocks/>
          </p:cNvSpPr>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dirty="0"/>
              <a:t>THANK YOU !</a:t>
            </a:r>
          </a:p>
        </p:txBody>
      </p:sp>
      <p:sp>
        <p:nvSpPr>
          <p:cNvPr id="3" name="Slide Number Placeholder 2">
            <a:extLst>
              <a:ext uri="{FF2B5EF4-FFF2-40B4-BE49-F238E27FC236}">
                <a16:creationId xmlns:a16="http://schemas.microsoft.com/office/drawing/2014/main" id="{B255FE58-BA70-418C-863F-55066B6675FB}"/>
              </a:ext>
            </a:extLst>
          </p:cNvPr>
          <p:cNvSpPr>
            <a:spLocks noGrp="1"/>
          </p:cNvSpPr>
          <p:nvPr>
            <p:ph type="sldNum" sz="quarter" idx="12"/>
          </p:nvPr>
        </p:nvSpPr>
        <p:spPr/>
        <p:txBody>
          <a:bodyPr/>
          <a:lstStyle/>
          <a:p>
            <a:fld id="{9EA0BE3B-158A-4EDF-80DC-E394A0D1600F}" type="slidenum">
              <a:rPr lang="en-US" smtClean="0"/>
              <a:pPr/>
              <a:t>16</a:t>
            </a:fld>
            <a:endParaRPr lang="en-US"/>
          </a:p>
        </p:txBody>
      </p:sp>
    </p:spTree>
    <p:extLst>
      <p:ext uri="{BB962C8B-B14F-4D97-AF65-F5344CB8AC3E}">
        <p14:creationId xmlns:p14="http://schemas.microsoft.com/office/powerpoint/2010/main" val="27906271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42BA63-383F-45B9-939A-7A3B792A60C4}"/>
              </a:ext>
            </a:extLst>
          </p:cNvPr>
          <p:cNvSpPr>
            <a:spLocks noGrp="1"/>
          </p:cNvSpPr>
          <p:nvPr>
            <p:ph type="title"/>
          </p:nvPr>
        </p:nvSpPr>
        <p:spPr>
          <a:xfrm>
            <a:off x="3788898" y="2461846"/>
            <a:ext cx="4614203" cy="1934307"/>
          </a:xfrm>
        </p:spPr>
        <p:txBody>
          <a:bodyPr/>
          <a:lstStyle/>
          <a:p>
            <a:r>
              <a:rPr lang="en-US" dirty="0" err="1"/>
              <a:t>Giới</a:t>
            </a:r>
            <a:r>
              <a:rPr lang="en-US" dirty="0"/>
              <a:t> </a:t>
            </a:r>
            <a:r>
              <a:rPr lang="en-US" dirty="0" err="1"/>
              <a:t>thiệu</a:t>
            </a:r>
            <a:r>
              <a:rPr lang="en-US" dirty="0"/>
              <a:t> </a:t>
            </a:r>
            <a:r>
              <a:rPr lang="en-US" dirty="0" err="1"/>
              <a:t>về</a:t>
            </a:r>
            <a:r>
              <a:rPr lang="en-US" dirty="0"/>
              <a:t> </a:t>
            </a:r>
            <a:r>
              <a:rPr lang="en-US" dirty="0" err="1"/>
              <a:t>trường</a:t>
            </a:r>
            <a:r>
              <a:rPr lang="en-US" dirty="0"/>
              <a:t> ĐHBKHN</a:t>
            </a:r>
          </a:p>
        </p:txBody>
      </p:sp>
    </p:spTree>
    <p:extLst>
      <p:ext uri="{BB962C8B-B14F-4D97-AF65-F5344CB8AC3E}">
        <p14:creationId xmlns:p14="http://schemas.microsoft.com/office/powerpoint/2010/main" val="12340041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Text&#10;&#10;Description automatically generated">
            <a:extLst>
              <a:ext uri="{FF2B5EF4-FFF2-40B4-BE49-F238E27FC236}">
                <a16:creationId xmlns:a16="http://schemas.microsoft.com/office/drawing/2014/main" id="{737FC17F-78B9-4DA3-B1E3-B6651CB174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634" y="284376"/>
            <a:ext cx="3174367" cy="1153516"/>
          </a:xfrm>
          <a:prstGeom prst="rect">
            <a:avLst/>
          </a:prstGeom>
        </p:spPr>
      </p:pic>
      <p:sp>
        <p:nvSpPr>
          <p:cNvPr id="3" name="Title 6">
            <a:extLst>
              <a:ext uri="{FF2B5EF4-FFF2-40B4-BE49-F238E27FC236}">
                <a16:creationId xmlns:a16="http://schemas.microsoft.com/office/drawing/2014/main" id="{5702E00C-3125-4CD1-A5F8-64723BF48E3E}"/>
              </a:ext>
            </a:extLst>
          </p:cNvPr>
          <p:cNvSpPr txBox="1">
            <a:spLocks/>
          </p:cNvSpPr>
          <p:nvPr/>
        </p:nvSpPr>
        <p:spPr>
          <a:xfrm>
            <a:off x="386634" y="2219413"/>
            <a:ext cx="7342482" cy="848792"/>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dirty="0" err="1"/>
              <a:t>Giới</a:t>
            </a:r>
            <a:r>
              <a:rPr lang="en-US" dirty="0"/>
              <a:t> </a:t>
            </a:r>
            <a:r>
              <a:rPr lang="en-US" dirty="0" err="1"/>
              <a:t>thiệu</a:t>
            </a:r>
            <a:r>
              <a:rPr lang="en-US" dirty="0"/>
              <a:t> ĐHBK HN</a:t>
            </a:r>
          </a:p>
        </p:txBody>
      </p:sp>
      <p:sp>
        <p:nvSpPr>
          <p:cNvPr id="4" name="Title 6">
            <a:extLst>
              <a:ext uri="{FF2B5EF4-FFF2-40B4-BE49-F238E27FC236}">
                <a16:creationId xmlns:a16="http://schemas.microsoft.com/office/drawing/2014/main" id="{72BF49D9-2FCE-4950-8B1C-F580CC18F4C9}"/>
              </a:ext>
            </a:extLst>
          </p:cNvPr>
          <p:cNvSpPr txBox="1">
            <a:spLocks/>
          </p:cNvSpPr>
          <p:nvPr/>
        </p:nvSpPr>
        <p:spPr>
          <a:xfrm>
            <a:off x="386634" y="3365399"/>
            <a:ext cx="7342482" cy="848793"/>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2800" b="0" dirty="0"/>
              <a:t>TỔNG QUAN. THÀNH TÍCH. GIẢNG VIÊN.</a:t>
            </a:r>
          </a:p>
          <a:p>
            <a:r>
              <a:rPr lang="en-US" sz="2800" b="0" dirty="0"/>
              <a:t>CTĐT. HỌC BỔNG. CƠ HỘI NGHỀ NGHIỆP.</a:t>
            </a:r>
          </a:p>
        </p:txBody>
      </p:sp>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p:txBody>
          <a:bodyPr/>
          <a:lstStyle/>
          <a:p>
            <a:fld id="{9EA0BE3B-158A-4EDF-80DC-E394A0D1600F}" type="slidenum">
              <a:rPr lang="en-US" smtClean="0"/>
              <a:pPr/>
              <a:t>3</a:t>
            </a:fld>
            <a:endParaRPr lang="en-US"/>
          </a:p>
        </p:txBody>
      </p:sp>
    </p:spTree>
    <p:extLst>
      <p:ext uri="{BB962C8B-B14F-4D97-AF65-F5344CB8AC3E}">
        <p14:creationId xmlns:p14="http://schemas.microsoft.com/office/powerpoint/2010/main" val="7431729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dirty="0"/>
              <a:t>TỔNG QUAN</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4</a:t>
            </a:fld>
            <a:endParaRPr lang="en-US" dirty="0"/>
          </a:p>
        </p:txBody>
      </p:sp>
      <p:sp>
        <p:nvSpPr>
          <p:cNvPr id="5" name="Content Placeholder 2">
            <a:extLst>
              <a:ext uri="{FF2B5EF4-FFF2-40B4-BE49-F238E27FC236}">
                <a16:creationId xmlns:a16="http://schemas.microsoft.com/office/drawing/2014/main" id="{80E9BC40-17E6-C16A-2FCC-9992A68F2CC6}"/>
              </a:ext>
            </a:extLst>
          </p:cNvPr>
          <p:cNvSpPr txBox="1">
            <a:spLocks/>
          </p:cNvSpPr>
          <p:nvPr/>
        </p:nvSpPr>
        <p:spPr>
          <a:xfrm>
            <a:off x="338736" y="1192689"/>
            <a:ext cx="5836816" cy="46561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solidFill>
                  <a:srgbClr val="C32727"/>
                </a:solidFill>
              </a:rPr>
              <a:t>TRƯỜNG ĐẠI HỌC BÁCH KHOA HÀ NỘI </a:t>
            </a:r>
            <a:r>
              <a:rPr lang="en-US" sz="1600" dirty="0"/>
              <a:t>được </a:t>
            </a:r>
            <a:r>
              <a:rPr lang="en-US" sz="1600" dirty="0" err="1"/>
              <a:t>thành</a:t>
            </a:r>
            <a:r>
              <a:rPr lang="en-US" sz="1600" dirty="0"/>
              <a:t> </a:t>
            </a:r>
            <a:r>
              <a:rPr lang="en-US" sz="1600" dirty="0" err="1"/>
              <a:t>lập</a:t>
            </a:r>
            <a:r>
              <a:rPr lang="en-US" sz="1600" dirty="0"/>
              <a:t> </a:t>
            </a:r>
            <a:r>
              <a:rPr lang="en-US" sz="1600" dirty="0" err="1"/>
              <a:t>năm</a:t>
            </a:r>
            <a:r>
              <a:rPr lang="en-US" sz="1600" dirty="0"/>
              <a:t> 1956, </a:t>
            </a:r>
            <a:r>
              <a:rPr lang="en-US" sz="1600" dirty="0" err="1"/>
              <a:t>là</a:t>
            </a:r>
            <a:r>
              <a:rPr lang="en-US" sz="1600" dirty="0"/>
              <a:t> </a:t>
            </a:r>
            <a:r>
              <a:rPr lang="en-US" sz="1600" dirty="0" err="1"/>
              <a:t>trường</a:t>
            </a:r>
            <a:r>
              <a:rPr lang="en-US" sz="1600" dirty="0"/>
              <a:t> </a:t>
            </a:r>
            <a:r>
              <a:rPr lang="en-US" sz="1600" dirty="0" err="1"/>
              <a:t>đại</a:t>
            </a:r>
            <a:r>
              <a:rPr lang="en-US" sz="1600" dirty="0"/>
              <a:t> </a:t>
            </a:r>
            <a:r>
              <a:rPr lang="en-US" sz="1600" dirty="0" err="1"/>
              <a:t>học</a:t>
            </a:r>
            <a:r>
              <a:rPr lang="en-US" sz="1600" dirty="0"/>
              <a:t> </a:t>
            </a:r>
            <a:r>
              <a:rPr lang="en-US" sz="1600" dirty="0" err="1"/>
              <a:t>kỹ</a:t>
            </a:r>
            <a:r>
              <a:rPr lang="en-US" sz="1600" dirty="0"/>
              <a:t> </a:t>
            </a:r>
            <a:r>
              <a:rPr lang="en-US" sz="1600" dirty="0" err="1"/>
              <a:t>thuật</a:t>
            </a:r>
            <a:r>
              <a:rPr lang="en-US" sz="1600" dirty="0"/>
              <a:t> </a:t>
            </a:r>
            <a:r>
              <a:rPr lang="en-US" sz="1600" dirty="0" err="1"/>
              <a:t>đầu</a:t>
            </a:r>
            <a:r>
              <a:rPr lang="en-US" sz="1600" dirty="0"/>
              <a:t> </a:t>
            </a:r>
            <a:r>
              <a:rPr lang="en-US" sz="1600" dirty="0" err="1"/>
              <a:t>tiên</a:t>
            </a:r>
            <a:r>
              <a:rPr lang="en-US" sz="1600" dirty="0"/>
              <a:t> </a:t>
            </a:r>
            <a:r>
              <a:rPr lang="en-US" sz="1600" dirty="0" err="1"/>
              <a:t>của</a:t>
            </a:r>
            <a:r>
              <a:rPr lang="en-US" sz="1600" dirty="0"/>
              <a:t> </a:t>
            </a:r>
            <a:r>
              <a:rPr lang="en-US" sz="1600" dirty="0" err="1"/>
              <a:t>Việt</a:t>
            </a:r>
            <a:r>
              <a:rPr lang="en-US" sz="1600" dirty="0"/>
              <a:t> Nam. </a:t>
            </a:r>
            <a:r>
              <a:rPr lang="en-US" sz="1600" dirty="0" err="1"/>
              <a:t>Trải</a:t>
            </a:r>
            <a:r>
              <a:rPr lang="en-US" sz="1600" dirty="0"/>
              <a:t> qua 60 </a:t>
            </a:r>
            <a:r>
              <a:rPr lang="en-US" sz="1600" dirty="0" err="1"/>
              <a:t>năm</a:t>
            </a:r>
            <a:r>
              <a:rPr lang="en-US" sz="1600" dirty="0"/>
              <a:t> </a:t>
            </a:r>
            <a:r>
              <a:rPr lang="en-US" sz="1600" dirty="0" err="1"/>
              <a:t>xây</a:t>
            </a:r>
            <a:r>
              <a:rPr lang="en-US" sz="1600" dirty="0"/>
              <a:t> </a:t>
            </a:r>
            <a:r>
              <a:rPr lang="en-US" sz="1600" dirty="0" err="1"/>
              <a:t>dựng</a:t>
            </a:r>
            <a:r>
              <a:rPr lang="en-US" sz="1600" dirty="0"/>
              <a:t> </a:t>
            </a:r>
            <a:r>
              <a:rPr lang="en-US" sz="1600" dirty="0" err="1"/>
              <a:t>và</a:t>
            </a:r>
            <a:r>
              <a:rPr lang="en-US" sz="1600" dirty="0"/>
              <a:t> </a:t>
            </a:r>
            <a:r>
              <a:rPr lang="en-US" sz="1600" dirty="0" err="1"/>
              <a:t>phát</a:t>
            </a:r>
            <a:r>
              <a:rPr lang="en-US" sz="1600" dirty="0"/>
              <a:t> </a:t>
            </a:r>
            <a:r>
              <a:rPr lang="en-US" sz="1600" dirty="0" err="1"/>
              <a:t>triển</a:t>
            </a:r>
            <a:r>
              <a:rPr lang="en-US" sz="1600" dirty="0"/>
              <a:t>. </a:t>
            </a:r>
            <a:r>
              <a:rPr lang="en-US" sz="1600" dirty="0" err="1"/>
              <a:t>Trường</a:t>
            </a:r>
            <a:r>
              <a:rPr lang="en-US" sz="1600" dirty="0"/>
              <a:t> </a:t>
            </a:r>
            <a:r>
              <a:rPr lang="en-US" sz="1600" dirty="0" err="1"/>
              <a:t>luôn</a:t>
            </a:r>
            <a:r>
              <a:rPr lang="en-US" sz="1600" dirty="0"/>
              <a:t> </a:t>
            </a:r>
            <a:r>
              <a:rPr lang="en-US" sz="1600" dirty="0" err="1"/>
              <a:t>giữ</a:t>
            </a:r>
            <a:r>
              <a:rPr lang="en-US" sz="1600" dirty="0"/>
              <a:t> </a:t>
            </a:r>
            <a:r>
              <a:rPr lang="en-US" sz="1600" dirty="0" err="1"/>
              <a:t>vững</a:t>
            </a:r>
            <a:r>
              <a:rPr lang="en-US" sz="1600" dirty="0"/>
              <a:t> </a:t>
            </a:r>
            <a:r>
              <a:rPr lang="en-US" sz="1600" dirty="0" err="1"/>
              <a:t>vị</a:t>
            </a:r>
            <a:r>
              <a:rPr lang="en-US" sz="1600" dirty="0"/>
              <a:t> </a:t>
            </a:r>
            <a:r>
              <a:rPr lang="en-US" sz="1600" dirty="0" err="1"/>
              <a:t>trí</a:t>
            </a:r>
            <a:r>
              <a:rPr lang="en-US" sz="1600" dirty="0"/>
              <a:t> </a:t>
            </a:r>
            <a:r>
              <a:rPr lang="en-US" sz="1600" dirty="0" err="1"/>
              <a:t>tiên</a:t>
            </a:r>
            <a:r>
              <a:rPr lang="en-US" sz="1600" dirty="0"/>
              <a:t> </a:t>
            </a:r>
            <a:r>
              <a:rPr lang="en-US" sz="1600" dirty="0" err="1"/>
              <a:t>phong</a:t>
            </a:r>
            <a:r>
              <a:rPr lang="en-US" sz="1600" dirty="0"/>
              <a:t> </a:t>
            </a:r>
            <a:r>
              <a:rPr lang="en-US" sz="1600" dirty="0" err="1"/>
              <a:t>trong</a:t>
            </a:r>
            <a:r>
              <a:rPr lang="en-US" sz="1600" dirty="0"/>
              <a:t> </a:t>
            </a:r>
            <a:r>
              <a:rPr lang="en-US" sz="1600" dirty="0" err="1"/>
              <a:t>đào</a:t>
            </a:r>
            <a:r>
              <a:rPr lang="en-US" sz="1600" dirty="0"/>
              <a:t> </a:t>
            </a:r>
            <a:r>
              <a:rPr lang="en-US" sz="1600" dirty="0" err="1"/>
              <a:t>tạo</a:t>
            </a:r>
            <a:r>
              <a:rPr lang="en-US" sz="1600" dirty="0"/>
              <a:t> </a:t>
            </a:r>
            <a:r>
              <a:rPr lang="en-US" sz="1600" dirty="0" err="1"/>
              <a:t>chất</a:t>
            </a:r>
            <a:r>
              <a:rPr lang="en-US" sz="1600" dirty="0"/>
              <a:t> </a:t>
            </a:r>
            <a:r>
              <a:rPr lang="en-US" sz="1600" dirty="0" err="1"/>
              <a:t>lượng</a:t>
            </a:r>
            <a:r>
              <a:rPr lang="en-US" sz="1600" dirty="0"/>
              <a:t> </a:t>
            </a:r>
            <a:r>
              <a:rPr lang="en-US" sz="1600" dirty="0" err="1"/>
              <a:t>cao</a:t>
            </a:r>
            <a:r>
              <a:rPr lang="en-US" sz="1600" dirty="0"/>
              <a:t>, </a:t>
            </a:r>
            <a:r>
              <a:rPr lang="en-US" sz="1600" dirty="0" err="1"/>
              <a:t>nghiên</a:t>
            </a:r>
            <a:r>
              <a:rPr lang="en-US" sz="1600" dirty="0"/>
              <a:t> </a:t>
            </a:r>
            <a:r>
              <a:rPr lang="en-US" sz="1600" dirty="0" err="1"/>
              <a:t>cứu</a:t>
            </a:r>
            <a:r>
              <a:rPr lang="en-US" sz="1600" dirty="0"/>
              <a:t> khoa </a:t>
            </a:r>
            <a:r>
              <a:rPr lang="en-US" sz="1600" dirty="0" err="1"/>
              <a:t>học</a:t>
            </a:r>
            <a:r>
              <a:rPr lang="en-US" sz="1600" dirty="0"/>
              <a:t> </a:t>
            </a:r>
            <a:r>
              <a:rPr lang="en-US" sz="1600" dirty="0" err="1"/>
              <a:t>và</a:t>
            </a:r>
            <a:r>
              <a:rPr lang="en-US" sz="1600" dirty="0"/>
              <a:t> </a:t>
            </a:r>
            <a:r>
              <a:rPr lang="en-US" sz="1600" dirty="0" err="1"/>
              <a:t>chuyển</a:t>
            </a:r>
            <a:r>
              <a:rPr lang="en-US" sz="1600" dirty="0"/>
              <a:t> </a:t>
            </a:r>
            <a:r>
              <a:rPr lang="en-US" sz="1600" dirty="0" err="1"/>
              <a:t>giao</a:t>
            </a:r>
            <a:r>
              <a:rPr lang="en-US" sz="1600" dirty="0"/>
              <a:t> </a:t>
            </a:r>
            <a:r>
              <a:rPr lang="en-US" sz="1600" dirty="0" err="1"/>
              <a:t>công</a:t>
            </a:r>
            <a:r>
              <a:rPr lang="en-US" sz="1600" dirty="0"/>
              <a:t> </a:t>
            </a:r>
            <a:r>
              <a:rPr lang="en-US" sz="1600" dirty="0" err="1"/>
              <a:t>cộng</a:t>
            </a:r>
            <a:r>
              <a:rPr lang="en-US" sz="1600" dirty="0"/>
              <a:t>, </a:t>
            </a:r>
            <a:r>
              <a:rPr lang="en-US" sz="1600" dirty="0" err="1"/>
              <a:t>đóng</a:t>
            </a:r>
            <a:r>
              <a:rPr lang="en-US" sz="1600" dirty="0"/>
              <a:t> </a:t>
            </a:r>
            <a:r>
              <a:rPr lang="en-US" sz="1600" dirty="0" err="1"/>
              <a:t>góp</a:t>
            </a:r>
            <a:r>
              <a:rPr lang="en-US" sz="1600" dirty="0"/>
              <a:t> </a:t>
            </a:r>
            <a:r>
              <a:rPr lang="en-US" sz="1600" dirty="0" err="1"/>
              <a:t>quan</a:t>
            </a:r>
            <a:r>
              <a:rPr lang="en-US" sz="1600" dirty="0"/>
              <a:t> </a:t>
            </a:r>
            <a:r>
              <a:rPr lang="en-US" sz="1600" dirty="0" err="1"/>
              <a:t>trọng</a:t>
            </a:r>
            <a:r>
              <a:rPr lang="en-US" sz="1600" dirty="0"/>
              <a:t> </a:t>
            </a:r>
            <a:r>
              <a:rPr lang="en-US" sz="1600" dirty="0" err="1"/>
              <a:t>cho</a:t>
            </a:r>
            <a:r>
              <a:rPr lang="en-US" sz="1600" dirty="0"/>
              <a:t> </a:t>
            </a:r>
            <a:r>
              <a:rPr lang="en-US" sz="1600" dirty="0" err="1"/>
              <a:t>sự</a:t>
            </a:r>
            <a:r>
              <a:rPr lang="en-US" sz="1600" dirty="0"/>
              <a:t> </a:t>
            </a:r>
            <a:r>
              <a:rPr lang="en-US" sz="1600" dirty="0" err="1"/>
              <a:t>nghiệp</a:t>
            </a:r>
            <a:r>
              <a:rPr lang="en-US" sz="1600" dirty="0"/>
              <a:t> </a:t>
            </a:r>
            <a:r>
              <a:rPr lang="en-US" sz="1600" dirty="0" err="1"/>
              <a:t>xây</a:t>
            </a:r>
            <a:r>
              <a:rPr lang="en-US" sz="1600" dirty="0"/>
              <a:t> </a:t>
            </a:r>
            <a:r>
              <a:rPr lang="en-US" sz="1600" dirty="0" err="1"/>
              <a:t>dựng</a:t>
            </a:r>
            <a:r>
              <a:rPr lang="en-US" sz="1600" dirty="0"/>
              <a:t> </a:t>
            </a:r>
            <a:r>
              <a:rPr lang="en-US" sz="1600" dirty="0" err="1"/>
              <a:t>và</a:t>
            </a:r>
            <a:r>
              <a:rPr lang="en-US" sz="1600" dirty="0"/>
              <a:t> </a:t>
            </a:r>
            <a:r>
              <a:rPr lang="en-US" sz="1600" dirty="0" err="1"/>
              <a:t>bảo</a:t>
            </a:r>
            <a:r>
              <a:rPr lang="en-US" sz="1600" dirty="0"/>
              <a:t> </a:t>
            </a:r>
            <a:r>
              <a:rPr lang="en-US" sz="1600" dirty="0" err="1"/>
              <a:t>vệ</a:t>
            </a:r>
            <a:r>
              <a:rPr lang="en-US" sz="1600" dirty="0"/>
              <a:t> </a:t>
            </a:r>
            <a:r>
              <a:rPr lang="en-US" sz="1600" dirty="0" err="1"/>
              <a:t>đất</a:t>
            </a:r>
            <a:r>
              <a:rPr lang="en-US" sz="1600" dirty="0"/>
              <a:t> </a:t>
            </a:r>
            <a:r>
              <a:rPr lang="en-US" sz="1600" dirty="0" err="1"/>
              <a:t>nước</a:t>
            </a:r>
            <a:r>
              <a:rPr lang="en-US" sz="1600" dirty="0"/>
              <a:t>.</a:t>
            </a:r>
          </a:p>
          <a:p>
            <a:pPr marL="0" indent="0">
              <a:buNone/>
            </a:pPr>
            <a:endParaRPr lang="en-US" sz="1600" dirty="0"/>
          </a:p>
          <a:p>
            <a:pPr marL="0" indent="0">
              <a:buNone/>
            </a:pPr>
            <a:r>
              <a:rPr lang="en-US" sz="1600" dirty="0" err="1"/>
              <a:t>Trường</a:t>
            </a:r>
            <a:r>
              <a:rPr lang="en-US" sz="1600" dirty="0"/>
              <a:t> </a:t>
            </a:r>
            <a:r>
              <a:rPr lang="en-US" sz="1600" dirty="0" err="1"/>
              <a:t>hiện</a:t>
            </a:r>
            <a:r>
              <a:rPr lang="en-US" sz="1600" dirty="0"/>
              <a:t> </a:t>
            </a:r>
            <a:r>
              <a:rPr lang="en-US" sz="1600" dirty="0" err="1"/>
              <a:t>có</a:t>
            </a:r>
            <a:r>
              <a:rPr lang="en-US" sz="1600" dirty="0"/>
              <a:t> </a:t>
            </a:r>
            <a:r>
              <a:rPr lang="en-US" sz="1600" dirty="0" err="1"/>
              <a:t>gần</a:t>
            </a:r>
            <a:r>
              <a:rPr lang="en-US" sz="1600" dirty="0"/>
              <a:t> 2.000 </a:t>
            </a:r>
            <a:r>
              <a:rPr lang="en-US" sz="1600" dirty="0" err="1"/>
              <a:t>cán</a:t>
            </a:r>
            <a:r>
              <a:rPr lang="en-US" sz="1600" dirty="0"/>
              <a:t> </a:t>
            </a:r>
            <a:r>
              <a:rPr lang="en-US" sz="1600" dirty="0" err="1"/>
              <a:t>bộ</a:t>
            </a:r>
            <a:r>
              <a:rPr lang="en-US" sz="1600" dirty="0"/>
              <a:t>, </a:t>
            </a:r>
            <a:r>
              <a:rPr lang="en-US" sz="1600" dirty="0" err="1"/>
              <a:t>giảng</a:t>
            </a:r>
            <a:r>
              <a:rPr lang="en-US" sz="1600" dirty="0"/>
              <a:t> </a:t>
            </a:r>
            <a:r>
              <a:rPr lang="en-US" sz="1600" dirty="0" err="1"/>
              <a:t>viên</a:t>
            </a:r>
            <a:r>
              <a:rPr lang="en-US" sz="1600" dirty="0"/>
              <a:t> </a:t>
            </a:r>
            <a:r>
              <a:rPr lang="en-US" sz="1600" dirty="0" err="1"/>
              <a:t>với</a:t>
            </a:r>
            <a:r>
              <a:rPr lang="en-US" sz="1600" dirty="0"/>
              <a:t> 20 khoa, </a:t>
            </a:r>
            <a:r>
              <a:rPr lang="en-US" sz="1600" dirty="0" err="1"/>
              <a:t>viện</a:t>
            </a:r>
            <a:r>
              <a:rPr lang="en-US" sz="1600" dirty="0"/>
              <a:t> </a:t>
            </a:r>
            <a:r>
              <a:rPr lang="en-US" sz="1600" dirty="0" err="1"/>
              <a:t>đào</a:t>
            </a:r>
            <a:r>
              <a:rPr lang="en-US" sz="1600" dirty="0"/>
              <a:t> </a:t>
            </a:r>
            <a:r>
              <a:rPr lang="en-US" sz="1600" dirty="0" err="1"/>
              <a:t>tạo</a:t>
            </a:r>
            <a:r>
              <a:rPr lang="en-US" sz="1600" dirty="0"/>
              <a:t>, 14 </a:t>
            </a:r>
            <a:r>
              <a:rPr lang="en-US" sz="1600" dirty="0" err="1"/>
              <a:t>trung</a:t>
            </a:r>
            <a:r>
              <a:rPr lang="en-US" sz="1600" dirty="0"/>
              <a:t> </a:t>
            </a:r>
            <a:r>
              <a:rPr lang="en-US" sz="1600" dirty="0" err="1"/>
              <a:t>tâm</a:t>
            </a:r>
            <a:r>
              <a:rPr lang="en-US" sz="1600" dirty="0"/>
              <a:t> </a:t>
            </a:r>
            <a:r>
              <a:rPr lang="en-US" sz="1600" dirty="0" err="1"/>
              <a:t>và</a:t>
            </a:r>
            <a:r>
              <a:rPr lang="en-US" sz="1600" dirty="0"/>
              <a:t> </a:t>
            </a:r>
            <a:r>
              <a:rPr lang="en-US" sz="1600" dirty="0" err="1"/>
              <a:t>viện</a:t>
            </a:r>
            <a:r>
              <a:rPr lang="en-US" sz="1600" dirty="0"/>
              <a:t> </a:t>
            </a:r>
            <a:r>
              <a:rPr lang="en-US" sz="1600" dirty="0" err="1"/>
              <a:t>nghiên</a:t>
            </a:r>
            <a:r>
              <a:rPr lang="en-US" sz="1600" dirty="0"/>
              <a:t> </a:t>
            </a:r>
            <a:r>
              <a:rPr lang="en-US" sz="1600" dirty="0" err="1"/>
              <a:t>cứu</a:t>
            </a:r>
            <a:r>
              <a:rPr lang="en-US" sz="1600" dirty="0"/>
              <a:t>, 33 </a:t>
            </a:r>
            <a:r>
              <a:rPr lang="en-US" sz="1600" dirty="0" err="1"/>
              <a:t>ngành</a:t>
            </a:r>
            <a:r>
              <a:rPr lang="en-US" sz="1600" dirty="0"/>
              <a:t> </a:t>
            </a:r>
            <a:r>
              <a:rPr lang="en-US" sz="1600" dirty="0" err="1"/>
              <a:t>trình</a:t>
            </a:r>
            <a:r>
              <a:rPr lang="en-US" sz="1600" dirty="0"/>
              <a:t> </a:t>
            </a:r>
            <a:r>
              <a:rPr lang="en-US" sz="1600" dirty="0" err="1"/>
              <a:t>độ</a:t>
            </a:r>
            <a:r>
              <a:rPr lang="en-US" sz="1600" dirty="0"/>
              <a:t> </a:t>
            </a:r>
            <a:r>
              <a:rPr lang="en-US" sz="1600" dirty="0" err="1"/>
              <a:t>cử</a:t>
            </a:r>
            <a:r>
              <a:rPr lang="en-US" sz="1600" dirty="0"/>
              <a:t> </a:t>
            </a:r>
            <a:r>
              <a:rPr lang="en-US" sz="1600" dirty="0" err="1"/>
              <a:t>nhân</a:t>
            </a:r>
            <a:r>
              <a:rPr lang="en-US" sz="1600" dirty="0"/>
              <a:t>, </a:t>
            </a:r>
            <a:r>
              <a:rPr lang="en-US" sz="1600" dirty="0" err="1"/>
              <a:t>kỹ</a:t>
            </a:r>
            <a:r>
              <a:rPr lang="en-US" sz="1600" dirty="0"/>
              <a:t> </a:t>
            </a:r>
            <a:r>
              <a:rPr lang="en-US" sz="1600" dirty="0" err="1"/>
              <a:t>sư</a:t>
            </a:r>
            <a:r>
              <a:rPr lang="en-US" sz="1600" dirty="0"/>
              <a:t>, </a:t>
            </a:r>
            <a:r>
              <a:rPr lang="en-US" sz="1600" dirty="0" err="1"/>
              <a:t>thạc</a:t>
            </a:r>
            <a:r>
              <a:rPr lang="en-US" sz="1600" dirty="0"/>
              <a:t> </a:t>
            </a:r>
            <a:r>
              <a:rPr lang="en-US" sz="1600" dirty="0" err="1"/>
              <a:t>sĩ</a:t>
            </a:r>
            <a:r>
              <a:rPr lang="en-US" sz="1600" dirty="0"/>
              <a:t> </a:t>
            </a:r>
            <a:r>
              <a:rPr lang="en-US" sz="1600" dirty="0" err="1"/>
              <a:t>và</a:t>
            </a:r>
            <a:r>
              <a:rPr lang="en-US" sz="1600" dirty="0"/>
              <a:t> </a:t>
            </a:r>
            <a:r>
              <a:rPr lang="en-US" sz="1600" dirty="0" err="1"/>
              <a:t>tiến</a:t>
            </a:r>
            <a:r>
              <a:rPr lang="en-US" sz="1600" dirty="0"/>
              <a:t> </a:t>
            </a:r>
            <a:r>
              <a:rPr lang="en-US" sz="1600" dirty="0" err="1"/>
              <a:t>sĩ</a:t>
            </a:r>
            <a:r>
              <a:rPr lang="en-US" sz="1600" dirty="0"/>
              <a:t>.</a:t>
            </a:r>
          </a:p>
          <a:p>
            <a:pPr marL="0" indent="0">
              <a:buNone/>
            </a:pPr>
            <a:endParaRPr lang="en-US" sz="1600" dirty="0"/>
          </a:p>
          <a:p>
            <a:pPr marL="0" indent="0">
              <a:buNone/>
            </a:pPr>
            <a:r>
              <a:rPr lang="en-US" sz="1600" dirty="0" err="1"/>
              <a:t>Hàng</a:t>
            </a:r>
            <a:r>
              <a:rPr lang="en-US" sz="1600" dirty="0"/>
              <a:t> </a:t>
            </a:r>
            <a:r>
              <a:rPr lang="en-US" sz="1600" dirty="0" err="1"/>
              <a:t>năm</a:t>
            </a:r>
            <a:r>
              <a:rPr lang="en-US" sz="1600" dirty="0"/>
              <a:t>, </a:t>
            </a:r>
            <a:r>
              <a:rPr lang="en-US" sz="1600" dirty="0" err="1"/>
              <a:t>Trường</a:t>
            </a:r>
            <a:r>
              <a:rPr lang="en-US" sz="1600" dirty="0"/>
              <a:t> </a:t>
            </a:r>
            <a:r>
              <a:rPr lang="en-US" sz="1600" dirty="0" err="1"/>
              <a:t>truyển</a:t>
            </a:r>
            <a:r>
              <a:rPr lang="en-US" sz="1600" dirty="0"/>
              <a:t> </a:t>
            </a:r>
            <a:r>
              <a:rPr lang="en-US" sz="1600" dirty="0" err="1"/>
              <a:t>sinh</a:t>
            </a:r>
            <a:r>
              <a:rPr lang="en-US" sz="1600" dirty="0"/>
              <a:t> </a:t>
            </a:r>
            <a:r>
              <a:rPr lang="en-US" sz="1600" dirty="0" err="1"/>
              <a:t>với</a:t>
            </a:r>
            <a:r>
              <a:rPr lang="en-US" sz="1600" dirty="0"/>
              <a:t> </a:t>
            </a:r>
            <a:r>
              <a:rPr lang="en-US" sz="1600" dirty="0" err="1"/>
              <a:t>số</a:t>
            </a:r>
            <a:r>
              <a:rPr lang="en-US" sz="1600" dirty="0"/>
              <a:t> </a:t>
            </a:r>
            <a:r>
              <a:rPr lang="en-US" sz="1600" dirty="0" err="1"/>
              <a:t>lượng</a:t>
            </a:r>
            <a:r>
              <a:rPr lang="en-US" sz="1600" dirty="0"/>
              <a:t> ~ 6.000 </a:t>
            </a:r>
            <a:r>
              <a:rPr lang="en-US" sz="1600" dirty="0" err="1"/>
              <a:t>sinh</a:t>
            </a:r>
            <a:r>
              <a:rPr lang="en-US" sz="1600" dirty="0"/>
              <a:t> </a:t>
            </a:r>
            <a:r>
              <a:rPr lang="en-US" sz="1600" dirty="0" err="1"/>
              <a:t>viên</a:t>
            </a:r>
            <a:r>
              <a:rPr lang="en-US" sz="1600" dirty="0"/>
              <a:t>. </a:t>
            </a:r>
            <a:r>
              <a:rPr lang="en-US" sz="1600" dirty="0" err="1"/>
              <a:t>Quy</a:t>
            </a:r>
            <a:r>
              <a:rPr lang="en-US" sz="1600" dirty="0"/>
              <a:t> </a:t>
            </a:r>
            <a:r>
              <a:rPr lang="en-US" sz="1600" dirty="0" err="1"/>
              <a:t>mô</a:t>
            </a:r>
            <a:r>
              <a:rPr lang="en-US" sz="1600" dirty="0"/>
              <a:t> </a:t>
            </a:r>
            <a:r>
              <a:rPr lang="en-US" sz="1600" dirty="0" err="1"/>
              <a:t>đào</a:t>
            </a:r>
            <a:r>
              <a:rPr lang="en-US" sz="1600" dirty="0"/>
              <a:t> </a:t>
            </a:r>
            <a:r>
              <a:rPr lang="en-US" sz="1600" dirty="0" err="1"/>
              <a:t>tạo</a:t>
            </a:r>
            <a:r>
              <a:rPr lang="en-US" sz="1600" dirty="0"/>
              <a:t> </a:t>
            </a:r>
            <a:r>
              <a:rPr lang="en-US" sz="1600" dirty="0" err="1"/>
              <a:t>hiện</a:t>
            </a:r>
            <a:r>
              <a:rPr lang="en-US" sz="1600" dirty="0"/>
              <a:t> nay bao </a:t>
            </a:r>
            <a:r>
              <a:rPr lang="en-US" sz="1600" dirty="0" err="1"/>
              <a:t>gồm</a:t>
            </a:r>
            <a:r>
              <a:rPr lang="en-US" sz="1600" dirty="0"/>
              <a:t> 27.000 </a:t>
            </a:r>
            <a:r>
              <a:rPr lang="en-US" sz="1600" dirty="0" err="1"/>
              <a:t>sinh</a:t>
            </a:r>
            <a:r>
              <a:rPr lang="en-US" sz="1600" dirty="0"/>
              <a:t> </a:t>
            </a:r>
            <a:r>
              <a:rPr lang="en-US" sz="1600" dirty="0" err="1"/>
              <a:t>viên</a:t>
            </a:r>
            <a:r>
              <a:rPr lang="en-US" sz="1600" dirty="0"/>
              <a:t> </a:t>
            </a:r>
            <a:r>
              <a:rPr lang="en-US" sz="1600" dirty="0" err="1"/>
              <a:t>đại</a:t>
            </a:r>
            <a:r>
              <a:rPr lang="en-US" sz="1600" dirty="0"/>
              <a:t> </a:t>
            </a:r>
            <a:r>
              <a:rPr lang="en-US" sz="1600" dirty="0" err="1"/>
              <a:t>học</a:t>
            </a:r>
            <a:r>
              <a:rPr lang="en-US" sz="1600" dirty="0"/>
              <a:t> </a:t>
            </a:r>
            <a:r>
              <a:rPr lang="en-US" sz="1600" dirty="0" err="1"/>
              <a:t>chính</a:t>
            </a:r>
            <a:r>
              <a:rPr lang="en-US" sz="1600" dirty="0"/>
              <a:t> </a:t>
            </a:r>
            <a:r>
              <a:rPr lang="en-US" sz="1600" dirty="0" err="1"/>
              <a:t>quy</a:t>
            </a:r>
            <a:r>
              <a:rPr lang="en-US" sz="1600" dirty="0"/>
              <a:t>, </a:t>
            </a:r>
            <a:r>
              <a:rPr lang="en-US" sz="1600" dirty="0" err="1"/>
              <a:t>gần</a:t>
            </a:r>
            <a:r>
              <a:rPr lang="en-US" sz="1600" dirty="0"/>
              <a:t> 3.000 </a:t>
            </a:r>
            <a:r>
              <a:rPr lang="en-US" sz="1600" dirty="0" err="1"/>
              <a:t>học</a:t>
            </a:r>
            <a:r>
              <a:rPr lang="en-US" sz="1600" dirty="0"/>
              <a:t> </a:t>
            </a:r>
            <a:r>
              <a:rPr lang="en-US" sz="1600" dirty="0" err="1"/>
              <a:t>viên</a:t>
            </a:r>
            <a:r>
              <a:rPr lang="en-US" sz="1600" dirty="0"/>
              <a:t> </a:t>
            </a:r>
            <a:r>
              <a:rPr lang="en-US" sz="1600" dirty="0" err="1"/>
              <a:t>cao</a:t>
            </a:r>
            <a:r>
              <a:rPr lang="en-US" sz="1600" dirty="0"/>
              <a:t> </a:t>
            </a:r>
            <a:r>
              <a:rPr lang="en-US" sz="1600" dirty="0" err="1"/>
              <a:t>học</a:t>
            </a:r>
            <a:r>
              <a:rPr lang="en-US" sz="1600" dirty="0"/>
              <a:t> </a:t>
            </a:r>
            <a:r>
              <a:rPr lang="en-US" sz="1600" dirty="0" err="1"/>
              <a:t>và</a:t>
            </a:r>
            <a:r>
              <a:rPr lang="en-US" sz="1600" dirty="0"/>
              <a:t> </a:t>
            </a:r>
            <a:r>
              <a:rPr lang="en-US" sz="1600" dirty="0" err="1"/>
              <a:t>hơn</a:t>
            </a:r>
            <a:r>
              <a:rPr lang="en-US" sz="1600" dirty="0"/>
              <a:t> 600 </a:t>
            </a:r>
            <a:r>
              <a:rPr lang="en-US" sz="1600" dirty="0" err="1"/>
              <a:t>nghiên</a:t>
            </a:r>
            <a:r>
              <a:rPr lang="en-US" sz="1600" dirty="0"/>
              <a:t> </a:t>
            </a:r>
            <a:r>
              <a:rPr lang="en-US" sz="1600" dirty="0" err="1"/>
              <a:t>cứu</a:t>
            </a:r>
            <a:r>
              <a:rPr lang="en-US" sz="1600" dirty="0"/>
              <a:t> </a:t>
            </a:r>
            <a:r>
              <a:rPr lang="en-US" sz="1600" dirty="0" err="1"/>
              <a:t>sinh</a:t>
            </a:r>
            <a:r>
              <a:rPr lang="en-US" sz="1600" dirty="0"/>
              <a:t>.</a:t>
            </a:r>
          </a:p>
        </p:txBody>
      </p:sp>
      <p:pic>
        <p:nvPicPr>
          <p:cNvPr id="2054" name="Picture 6">
            <a:extLst>
              <a:ext uri="{FF2B5EF4-FFF2-40B4-BE49-F238E27FC236}">
                <a16:creationId xmlns:a16="http://schemas.microsoft.com/office/drawing/2014/main" id="{7685B59D-7FAA-09F1-19DD-A99BB09C366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952" r="13260"/>
          <a:stretch/>
        </p:blipFill>
        <p:spPr bwMode="auto">
          <a:xfrm>
            <a:off x="6235591" y="1009173"/>
            <a:ext cx="5617673" cy="522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4337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dirty="0"/>
              <a:t>TỔNG QUAN</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5</a:t>
            </a:fld>
            <a:endParaRPr lang="en-US" dirty="0"/>
          </a:p>
        </p:txBody>
      </p:sp>
      <p:sp>
        <p:nvSpPr>
          <p:cNvPr id="6" name="Content Placeholder 2">
            <a:extLst>
              <a:ext uri="{FF2B5EF4-FFF2-40B4-BE49-F238E27FC236}">
                <a16:creationId xmlns:a16="http://schemas.microsoft.com/office/drawing/2014/main" id="{862CA52B-1B63-F415-1747-2BBD859D0473}"/>
              </a:ext>
            </a:extLst>
          </p:cNvPr>
          <p:cNvSpPr txBox="1">
            <a:spLocks/>
          </p:cNvSpPr>
          <p:nvPr/>
        </p:nvSpPr>
        <p:spPr>
          <a:xfrm>
            <a:off x="338736" y="1100931"/>
            <a:ext cx="5836816" cy="46561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err="1">
                <a:solidFill>
                  <a:srgbClr val="C32727"/>
                </a:solidFill>
              </a:rPr>
              <a:t>Sứ</a:t>
            </a:r>
            <a:r>
              <a:rPr lang="en-US" sz="1600" b="1" dirty="0">
                <a:solidFill>
                  <a:srgbClr val="C32727"/>
                </a:solidFill>
              </a:rPr>
              <a:t> </a:t>
            </a:r>
            <a:r>
              <a:rPr lang="en-US" sz="1600" b="1" dirty="0" err="1">
                <a:solidFill>
                  <a:srgbClr val="C32727"/>
                </a:solidFill>
              </a:rPr>
              <a:t>mệnh</a:t>
            </a:r>
            <a:r>
              <a:rPr lang="en-US" sz="1600" b="1" dirty="0">
                <a:solidFill>
                  <a:srgbClr val="C32727"/>
                </a:solidFill>
              </a:rPr>
              <a:t> </a:t>
            </a:r>
            <a:r>
              <a:rPr lang="en-US" sz="1600" b="1" dirty="0" err="1">
                <a:solidFill>
                  <a:srgbClr val="C32727"/>
                </a:solidFill>
              </a:rPr>
              <a:t>của</a:t>
            </a:r>
            <a:r>
              <a:rPr lang="en-US" sz="1600" b="1" dirty="0">
                <a:solidFill>
                  <a:srgbClr val="C32727"/>
                </a:solidFill>
              </a:rPr>
              <a:t> ĐHBK </a:t>
            </a:r>
            <a:r>
              <a:rPr lang="en-US" sz="1600" b="1" dirty="0" err="1">
                <a:solidFill>
                  <a:srgbClr val="C32727"/>
                </a:solidFill>
              </a:rPr>
              <a:t>Hà</a:t>
            </a:r>
            <a:r>
              <a:rPr lang="en-US" sz="1600" b="1" dirty="0">
                <a:solidFill>
                  <a:srgbClr val="C32727"/>
                </a:solidFill>
              </a:rPr>
              <a:t> </a:t>
            </a:r>
            <a:r>
              <a:rPr lang="en-US" sz="1600" b="1" dirty="0" err="1">
                <a:solidFill>
                  <a:srgbClr val="C32727"/>
                </a:solidFill>
              </a:rPr>
              <a:t>Nội</a:t>
            </a:r>
            <a:r>
              <a:rPr lang="en-US" sz="1600" b="1" dirty="0">
                <a:solidFill>
                  <a:srgbClr val="C32727"/>
                </a:solidFill>
              </a:rPr>
              <a:t> </a:t>
            </a:r>
            <a:r>
              <a:rPr lang="en-US" sz="1400" dirty="0" err="1"/>
              <a:t>là</a:t>
            </a:r>
            <a:r>
              <a:rPr lang="en-US" sz="1400" dirty="0"/>
              <a:t> </a:t>
            </a:r>
            <a:r>
              <a:rPr lang="en-US" sz="1400" dirty="0" err="1"/>
              <a:t>phát</a:t>
            </a:r>
            <a:r>
              <a:rPr lang="en-US" sz="1400" dirty="0"/>
              <a:t> </a:t>
            </a:r>
            <a:r>
              <a:rPr lang="en-US" sz="1400" dirty="0" err="1"/>
              <a:t>triển</a:t>
            </a:r>
            <a:r>
              <a:rPr lang="en-US" sz="1400" dirty="0"/>
              <a:t> con </a:t>
            </a:r>
            <a:r>
              <a:rPr lang="en-US" sz="1400" dirty="0" err="1"/>
              <a:t>người</a:t>
            </a:r>
            <a:r>
              <a:rPr lang="en-US" sz="1400" dirty="0"/>
              <a:t>, </a:t>
            </a:r>
            <a:r>
              <a:rPr lang="en-US" sz="1400" dirty="0" err="1"/>
              <a:t>đào</a:t>
            </a:r>
            <a:r>
              <a:rPr lang="en-US" sz="1400" dirty="0"/>
              <a:t> </a:t>
            </a:r>
            <a:r>
              <a:rPr lang="en-US" sz="1400" dirty="0" err="1"/>
              <a:t>tạo</a:t>
            </a:r>
            <a:r>
              <a:rPr lang="en-US" sz="1400" dirty="0"/>
              <a:t> </a:t>
            </a:r>
            <a:r>
              <a:rPr lang="en-US" sz="1400" dirty="0" err="1"/>
              <a:t>nhân</a:t>
            </a:r>
            <a:r>
              <a:rPr lang="en-US" sz="1400" dirty="0"/>
              <a:t> </a:t>
            </a:r>
            <a:r>
              <a:rPr lang="en-US" sz="1400" dirty="0" err="1"/>
              <a:t>lực</a:t>
            </a:r>
            <a:r>
              <a:rPr lang="en-US" sz="1400" dirty="0"/>
              <a:t> </a:t>
            </a:r>
            <a:r>
              <a:rPr lang="en-US" sz="1400" dirty="0" err="1"/>
              <a:t>chất</a:t>
            </a:r>
            <a:r>
              <a:rPr lang="en-US" sz="1400" dirty="0"/>
              <a:t> </a:t>
            </a:r>
            <a:r>
              <a:rPr lang="en-US" sz="1400" dirty="0" err="1"/>
              <a:t>lượng</a:t>
            </a:r>
            <a:r>
              <a:rPr lang="en-US" sz="1400" dirty="0"/>
              <a:t> </a:t>
            </a:r>
            <a:r>
              <a:rPr lang="en-US" sz="1400" dirty="0" err="1"/>
              <a:t>cao</a:t>
            </a:r>
            <a:r>
              <a:rPr lang="en-US" sz="1400" dirty="0"/>
              <a:t>, </a:t>
            </a:r>
            <a:r>
              <a:rPr lang="en-US" sz="1400" dirty="0" err="1"/>
              <a:t>nghiên</a:t>
            </a:r>
            <a:r>
              <a:rPr lang="en-US" sz="1400" dirty="0"/>
              <a:t> </a:t>
            </a:r>
            <a:r>
              <a:rPr lang="en-US" sz="1400" dirty="0" err="1"/>
              <a:t>cứu</a:t>
            </a:r>
            <a:r>
              <a:rPr lang="en-US" sz="1400" dirty="0"/>
              <a:t> khoa </a:t>
            </a:r>
            <a:r>
              <a:rPr lang="en-US" sz="1400" dirty="0" err="1"/>
              <a:t>học</a:t>
            </a:r>
            <a:r>
              <a:rPr lang="en-US" sz="1400" dirty="0"/>
              <a:t>, </a:t>
            </a:r>
            <a:r>
              <a:rPr lang="en-US" sz="1400" dirty="0" err="1"/>
              <a:t>sáng</a:t>
            </a:r>
            <a:r>
              <a:rPr lang="en-US" sz="1400" dirty="0"/>
              <a:t> </a:t>
            </a:r>
            <a:r>
              <a:rPr lang="en-US" sz="1400" dirty="0" err="1"/>
              <a:t>tạo</a:t>
            </a:r>
            <a:r>
              <a:rPr lang="en-US" sz="1400" dirty="0"/>
              <a:t> </a:t>
            </a:r>
            <a:r>
              <a:rPr lang="en-US" sz="1400" dirty="0" err="1"/>
              <a:t>công</a:t>
            </a:r>
            <a:r>
              <a:rPr lang="en-US" sz="1400" dirty="0"/>
              <a:t> </a:t>
            </a:r>
            <a:r>
              <a:rPr lang="en-US" sz="1400" dirty="0" err="1"/>
              <a:t>nghệ</a:t>
            </a:r>
            <a:r>
              <a:rPr lang="en-US" sz="1400" dirty="0"/>
              <a:t> </a:t>
            </a:r>
            <a:r>
              <a:rPr lang="en-US" sz="1400" dirty="0" err="1"/>
              <a:t>và</a:t>
            </a:r>
            <a:r>
              <a:rPr lang="en-US" sz="1400" dirty="0"/>
              <a:t> </a:t>
            </a:r>
            <a:r>
              <a:rPr lang="en-US" sz="1400" dirty="0" err="1"/>
              <a:t>chuyển</a:t>
            </a:r>
            <a:r>
              <a:rPr lang="en-US" sz="1400" dirty="0"/>
              <a:t> </a:t>
            </a:r>
            <a:r>
              <a:rPr lang="en-US" sz="1400" dirty="0" err="1"/>
              <a:t>giao</a:t>
            </a:r>
            <a:r>
              <a:rPr lang="en-US" sz="1400" dirty="0"/>
              <a:t> tri </a:t>
            </a:r>
            <a:r>
              <a:rPr lang="en-US" sz="1400" dirty="0" err="1"/>
              <a:t>thức</a:t>
            </a:r>
            <a:r>
              <a:rPr lang="en-US" sz="1400" dirty="0"/>
              <a:t>, </a:t>
            </a:r>
            <a:r>
              <a:rPr lang="en-US" sz="1400" dirty="0" err="1"/>
              <a:t>phục</a:t>
            </a:r>
            <a:r>
              <a:rPr lang="en-US" sz="1400" dirty="0"/>
              <a:t> </a:t>
            </a:r>
            <a:r>
              <a:rPr lang="en-US" sz="1400" dirty="0" err="1"/>
              <a:t>vụ</a:t>
            </a:r>
            <a:r>
              <a:rPr lang="en-US" sz="1400" dirty="0"/>
              <a:t> </a:t>
            </a:r>
            <a:r>
              <a:rPr lang="en-US" sz="1400" dirty="0" err="1"/>
              <a:t>xã</a:t>
            </a:r>
            <a:r>
              <a:rPr lang="en-US" sz="1400" dirty="0"/>
              <a:t> </a:t>
            </a:r>
            <a:r>
              <a:rPr lang="en-US" sz="1400" dirty="0" err="1"/>
              <a:t>hội</a:t>
            </a:r>
            <a:r>
              <a:rPr lang="en-US" sz="1400" dirty="0"/>
              <a:t> </a:t>
            </a:r>
            <a:r>
              <a:rPr lang="en-US" sz="1400" dirty="0" err="1"/>
              <a:t>và</a:t>
            </a:r>
            <a:r>
              <a:rPr lang="en-US" sz="1400" dirty="0"/>
              <a:t> </a:t>
            </a:r>
            <a:r>
              <a:rPr lang="en-US" sz="1400" dirty="0" err="1"/>
              <a:t>đất</a:t>
            </a:r>
            <a:r>
              <a:rPr lang="en-US" sz="1400" dirty="0"/>
              <a:t> </a:t>
            </a:r>
            <a:r>
              <a:rPr lang="en-US" sz="1400" dirty="0" err="1"/>
              <a:t>nước</a:t>
            </a:r>
            <a:r>
              <a:rPr lang="en-US" sz="1400" dirty="0"/>
              <a:t>.</a:t>
            </a:r>
          </a:p>
          <a:p>
            <a:pPr marL="0" indent="0">
              <a:buNone/>
            </a:pPr>
            <a:endParaRPr lang="en-US" sz="1600" dirty="0"/>
          </a:p>
          <a:p>
            <a:pPr marL="0" indent="0">
              <a:buNone/>
            </a:pPr>
            <a:r>
              <a:rPr lang="en-US" sz="1600" b="1" dirty="0" err="1">
                <a:solidFill>
                  <a:srgbClr val="C32727"/>
                </a:solidFill>
              </a:rPr>
              <a:t>Tầm</a:t>
            </a:r>
            <a:r>
              <a:rPr lang="en-US" sz="1600" b="1" dirty="0">
                <a:solidFill>
                  <a:srgbClr val="C32727"/>
                </a:solidFill>
              </a:rPr>
              <a:t> </a:t>
            </a:r>
            <a:r>
              <a:rPr lang="en-US" sz="1600" b="1" dirty="0" err="1">
                <a:solidFill>
                  <a:srgbClr val="C32727"/>
                </a:solidFill>
              </a:rPr>
              <a:t>nhìn</a:t>
            </a:r>
            <a:r>
              <a:rPr lang="en-US" sz="1600" b="1" dirty="0">
                <a:solidFill>
                  <a:srgbClr val="C32727"/>
                </a:solidFill>
              </a:rPr>
              <a:t> </a:t>
            </a:r>
            <a:r>
              <a:rPr lang="en-US" sz="1600" b="1" dirty="0" err="1">
                <a:solidFill>
                  <a:srgbClr val="C32727"/>
                </a:solidFill>
              </a:rPr>
              <a:t>của</a:t>
            </a:r>
            <a:r>
              <a:rPr lang="en-US" sz="1600" b="1" dirty="0">
                <a:solidFill>
                  <a:srgbClr val="C32727"/>
                </a:solidFill>
              </a:rPr>
              <a:t> ĐHBK </a:t>
            </a:r>
            <a:r>
              <a:rPr lang="en-US" sz="1600" b="1" dirty="0" err="1">
                <a:solidFill>
                  <a:srgbClr val="C32727"/>
                </a:solidFill>
              </a:rPr>
              <a:t>Hà</a:t>
            </a:r>
            <a:r>
              <a:rPr lang="en-US" sz="1600" b="1" dirty="0">
                <a:solidFill>
                  <a:srgbClr val="C32727"/>
                </a:solidFill>
              </a:rPr>
              <a:t> </a:t>
            </a:r>
            <a:r>
              <a:rPr lang="en-US" sz="1600" b="1" dirty="0" err="1">
                <a:solidFill>
                  <a:srgbClr val="C32727"/>
                </a:solidFill>
              </a:rPr>
              <a:t>Nội</a:t>
            </a:r>
            <a:r>
              <a:rPr lang="en-US" sz="1600" b="1" dirty="0">
                <a:solidFill>
                  <a:srgbClr val="C32727"/>
                </a:solidFill>
              </a:rPr>
              <a:t> </a:t>
            </a:r>
            <a:r>
              <a:rPr lang="en-US" sz="1400" dirty="0" err="1"/>
              <a:t>là</a:t>
            </a:r>
            <a:r>
              <a:rPr lang="en-US" sz="1400" dirty="0"/>
              <a:t> </a:t>
            </a:r>
            <a:r>
              <a:rPr lang="en-US" sz="1400" dirty="0" err="1"/>
              <a:t>trở</a:t>
            </a:r>
            <a:r>
              <a:rPr lang="en-US" sz="1400" dirty="0"/>
              <a:t> </a:t>
            </a:r>
            <a:r>
              <a:rPr lang="en-US" sz="1400" dirty="0" err="1"/>
              <a:t>thành</a:t>
            </a:r>
            <a:r>
              <a:rPr lang="en-US" sz="1400" dirty="0"/>
              <a:t> </a:t>
            </a:r>
            <a:r>
              <a:rPr lang="en-US" sz="1400" dirty="0" err="1"/>
              <a:t>một</a:t>
            </a:r>
            <a:r>
              <a:rPr lang="en-US" sz="1400" dirty="0"/>
              <a:t> </a:t>
            </a:r>
            <a:r>
              <a:rPr lang="en-US" sz="1400" dirty="0" err="1"/>
              <a:t>đại</a:t>
            </a:r>
            <a:r>
              <a:rPr lang="en-US" sz="1400" dirty="0"/>
              <a:t> </a:t>
            </a:r>
            <a:r>
              <a:rPr lang="en-US" sz="1400" dirty="0" err="1"/>
              <a:t>học</a:t>
            </a:r>
            <a:r>
              <a:rPr lang="en-US" sz="1400" dirty="0"/>
              <a:t> </a:t>
            </a:r>
            <a:r>
              <a:rPr lang="en-US" sz="1400" dirty="0" err="1"/>
              <a:t>nghiên</a:t>
            </a:r>
            <a:r>
              <a:rPr lang="en-US" sz="1400" dirty="0"/>
              <a:t> </a:t>
            </a:r>
            <a:r>
              <a:rPr lang="en-US" sz="1400" dirty="0" err="1"/>
              <a:t>cứu</a:t>
            </a:r>
            <a:r>
              <a:rPr lang="en-US" sz="1400" dirty="0"/>
              <a:t> </a:t>
            </a:r>
            <a:r>
              <a:rPr lang="en-US" sz="1400" dirty="0" err="1"/>
              <a:t>hàng</a:t>
            </a:r>
            <a:r>
              <a:rPr lang="en-US" sz="1400" dirty="0"/>
              <a:t> </a:t>
            </a:r>
            <a:r>
              <a:rPr lang="en-US" sz="1400" dirty="0" err="1"/>
              <a:t>đầu</a:t>
            </a:r>
            <a:r>
              <a:rPr lang="en-US" sz="1400" dirty="0"/>
              <a:t> </a:t>
            </a:r>
            <a:r>
              <a:rPr lang="en-US" sz="1400" dirty="0" err="1"/>
              <a:t>khu</a:t>
            </a:r>
            <a:r>
              <a:rPr lang="en-US" sz="1400" dirty="0"/>
              <a:t> </a:t>
            </a:r>
            <a:r>
              <a:rPr lang="en-US" sz="1400" dirty="0" err="1"/>
              <a:t>vực</a:t>
            </a:r>
            <a:r>
              <a:rPr lang="en-US" sz="1400" dirty="0"/>
              <a:t> </a:t>
            </a:r>
            <a:r>
              <a:rPr lang="en-US" sz="1400" dirty="0" err="1"/>
              <a:t>với</a:t>
            </a:r>
            <a:r>
              <a:rPr lang="en-US" sz="1400" dirty="0"/>
              <a:t> </a:t>
            </a:r>
            <a:r>
              <a:rPr lang="en-US" sz="1400" dirty="0" err="1"/>
              <a:t>nòng</a:t>
            </a:r>
            <a:r>
              <a:rPr lang="en-US" sz="1400" dirty="0"/>
              <a:t> </a:t>
            </a:r>
            <a:r>
              <a:rPr lang="en-US" sz="1400" dirty="0" err="1"/>
              <a:t>cốt</a:t>
            </a:r>
            <a:r>
              <a:rPr lang="en-US" sz="1400" dirty="0"/>
              <a:t> </a:t>
            </a:r>
            <a:r>
              <a:rPr lang="en-US" sz="1400" dirty="0" err="1"/>
              <a:t>là</a:t>
            </a:r>
            <a:r>
              <a:rPr lang="en-US" sz="1400" dirty="0"/>
              <a:t> </a:t>
            </a:r>
            <a:r>
              <a:rPr lang="en-US" sz="1400" dirty="0" err="1"/>
              <a:t>kỹ</a:t>
            </a:r>
            <a:r>
              <a:rPr lang="en-US" sz="1400" dirty="0"/>
              <a:t> </a:t>
            </a:r>
            <a:r>
              <a:rPr lang="en-US" sz="1400" dirty="0" err="1"/>
              <a:t>thuật</a:t>
            </a:r>
            <a:r>
              <a:rPr lang="en-US" sz="1400" dirty="0"/>
              <a:t> </a:t>
            </a:r>
            <a:r>
              <a:rPr lang="en-US" sz="1400" dirty="0" err="1"/>
              <a:t>và</a:t>
            </a:r>
            <a:r>
              <a:rPr lang="en-US" sz="1400" dirty="0"/>
              <a:t> </a:t>
            </a:r>
            <a:r>
              <a:rPr lang="en-US" sz="1400" dirty="0" err="1"/>
              <a:t>công</a:t>
            </a:r>
            <a:r>
              <a:rPr lang="en-US" sz="1400" dirty="0"/>
              <a:t> </a:t>
            </a:r>
            <a:r>
              <a:rPr lang="en-US" sz="1400" dirty="0" err="1"/>
              <a:t>nghệ</a:t>
            </a:r>
            <a:r>
              <a:rPr lang="en-US" sz="1400" dirty="0"/>
              <a:t>, </a:t>
            </a:r>
            <a:r>
              <a:rPr lang="en-US" sz="1400" dirty="0" err="1"/>
              <a:t>tác</a:t>
            </a:r>
            <a:r>
              <a:rPr lang="en-US" sz="1400" dirty="0"/>
              <a:t> </a:t>
            </a:r>
            <a:r>
              <a:rPr lang="en-US" sz="1400" dirty="0" err="1"/>
              <a:t>động</a:t>
            </a:r>
            <a:r>
              <a:rPr lang="en-US" sz="1400" dirty="0"/>
              <a:t> </a:t>
            </a:r>
            <a:r>
              <a:rPr lang="en-US" sz="1400" dirty="0" err="1"/>
              <a:t>quan</a:t>
            </a:r>
            <a:r>
              <a:rPr lang="en-US" sz="1400" dirty="0"/>
              <a:t> </a:t>
            </a:r>
            <a:r>
              <a:rPr lang="en-US" sz="1400" dirty="0" err="1"/>
              <a:t>trọng</a:t>
            </a:r>
            <a:r>
              <a:rPr lang="en-US" sz="1400" dirty="0"/>
              <a:t> </a:t>
            </a:r>
            <a:r>
              <a:rPr lang="en-US" sz="1400" dirty="0" err="1"/>
              <a:t>vào</a:t>
            </a:r>
            <a:r>
              <a:rPr lang="en-US" sz="1400" dirty="0"/>
              <a:t> </a:t>
            </a:r>
            <a:r>
              <a:rPr lang="en-US" sz="1400" dirty="0" err="1"/>
              <a:t>phát</a:t>
            </a:r>
            <a:r>
              <a:rPr lang="en-US" sz="1400" dirty="0"/>
              <a:t> </a:t>
            </a:r>
            <a:r>
              <a:rPr lang="en-US" sz="1400" dirty="0" err="1"/>
              <a:t>triển</a:t>
            </a:r>
            <a:r>
              <a:rPr lang="en-US" sz="1400" dirty="0"/>
              <a:t> </a:t>
            </a:r>
            <a:r>
              <a:rPr lang="en-US" sz="1400" dirty="0" err="1"/>
              <a:t>nền</a:t>
            </a:r>
            <a:r>
              <a:rPr lang="en-US" sz="1400" dirty="0"/>
              <a:t> </a:t>
            </a:r>
            <a:r>
              <a:rPr lang="en-US" sz="1400" dirty="0" err="1"/>
              <a:t>kinh</a:t>
            </a:r>
            <a:r>
              <a:rPr lang="en-US" sz="1400" dirty="0"/>
              <a:t> </a:t>
            </a:r>
            <a:r>
              <a:rPr lang="en-US" sz="1400" dirty="0" err="1"/>
              <a:t>tế</a:t>
            </a:r>
            <a:r>
              <a:rPr lang="en-US" sz="1400" dirty="0"/>
              <a:t> tri </a:t>
            </a:r>
            <a:r>
              <a:rPr lang="en-US" sz="1400" dirty="0" err="1"/>
              <a:t>thức</a:t>
            </a:r>
            <a:r>
              <a:rPr lang="en-US" sz="1400" dirty="0"/>
              <a:t> </a:t>
            </a:r>
            <a:r>
              <a:rPr lang="en-US" sz="1400" dirty="0" err="1"/>
              <a:t>và</a:t>
            </a:r>
            <a:r>
              <a:rPr lang="en-US" sz="1400" dirty="0"/>
              <a:t> </a:t>
            </a:r>
            <a:r>
              <a:rPr lang="en-US" sz="1400" dirty="0" err="1"/>
              <a:t>gìn</a:t>
            </a:r>
            <a:r>
              <a:rPr lang="en-US" sz="1400" dirty="0"/>
              <a:t> </a:t>
            </a:r>
            <a:r>
              <a:rPr lang="en-US" sz="1400" dirty="0" err="1"/>
              <a:t>giữ</a:t>
            </a:r>
            <a:r>
              <a:rPr lang="en-US" sz="1400" dirty="0"/>
              <a:t> an </a:t>
            </a:r>
            <a:r>
              <a:rPr lang="en-US" sz="1400" dirty="0" err="1"/>
              <a:t>ninh</a:t>
            </a:r>
            <a:r>
              <a:rPr lang="en-US" sz="1400" dirty="0"/>
              <a:t>, </a:t>
            </a:r>
            <a:r>
              <a:rPr lang="en-US" sz="1400" dirty="0" err="1"/>
              <a:t>hòa</a:t>
            </a:r>
            <a:r>
              <a:rPr lang="en-US" sz="1400" dirty="0"/>
              <a:t> </a:t>
            </a:r>
            <a:r>
              <a:rPr lang="en-US" sz="1400" dirty="0" err="1"/>
              <a:t>bình</a:t>
            </a:r>
            <a:r>
              <a:rPr lang="en-US" sz="1400" dirty="0"/>
              <a:t> </a:t>
            </a:r>
            <a:r>
              <a:rPr lang="en-US" sz="1400" dirty="0" err="1"/>
              <a:t>cho</a:t>
            </a:r>
            <a:r>
              <a:rPr lang="en-US" sz="1400" dirty="0"/>
              <a:t> </a:t>
            </a:r>
            <a:r>
              <a:rPr lang="en-US" sz="1400" dirty="0" err="1"/>
              <a:t>đất</a:t>
            </a:r>
            <a:r>
              <a:rPr lang="en-US" sz="1400" dirty="0"/>
              <a:t> </a:t>
            </a:r>
            <a:r>
              <a:rPr lang="en-US" sz="1400" dirty="0" err="1"/>
              <a:t>nước</a:t>
            </a:r>
            <a:r>
              <a:rPr lang="en-US" sz="1400" dirty="0"/>
              <a:t>, </a:t>
            </a:r>
            <a:r>
              <a:rPr lang="en-US" sz="1400" dirty="0" err="1"/>
              <a:t>tiên</a:t>
            </a:r>
            <a:r>
              <a:rPr lang="en-US" sz="1400" dirty="0"/>
              <a:t> </a:t>
            </a:r>
            <a:r>
              <a:rPr lang="en-US" sz="1400" dirty="0" err="1"/>
              <a:t>phong</a:t>
            </a:r>
            <a:r>
              <a:rPr lang="en-US" sz="1400" dirty="0"/>
              <a:t> </a:t>
            </a:r>
            <a:r>
              <a:rPr lang="en-US" sz="1400" dirty="0" err="1"/>
              <a:t>trong</a:t>
            </a:r>
            <a:r>
              <a:rPr lang="en-US" sz="1400" dirty="0"/>
              <a:t> </a:t>
            </a:r>
            <a:r>
              <a:rPr lang="en-US" sz="1400" dirty="0" err="1"/>
              <a:t>công</a:t>
            </a:r>
            <a:r>
              <a:rPr lang="en-US" sz="1400" dirty="0"/>
              <a:t> </a:t>
            </a:r>
            <a:r>
              <a:rPr lang="en-US" sz="1400" dirty="0" err="1"/>
              <a:t>nghệ</a:t>
            </a:r>
            <a:r>
              <a:rPr lang="en-US" sz="1400" dirty="0"/>
              <a:t> </a:t>
            </a:r>
            <a:r>
              <a:rPr lang="en-US" sz="1400" dirty="0" err="1"/>
              <a:t>giáo</a:t>
            </a:r>
            <a:r>
              <a:rPr lang="en-US" sz="1400" dirty="0"/>
              <a:t> </a:t>
            </a:r>
            <a:r>
              <a:rPr lang="en-US" sz="1400" dirty="0" err="1"/>
              <a:t>dục</a:t>
            </a:r>
            <a:r>
              <a:rPr lang="en-US" sz="1400" dirty="0"/>
              <a:t> </a:t>
            </a:r>
            <a:r>
              <a:rPr lang="en-US" sz="1400" dirty="0" err="1"/>
              <a:t>Việt</a:t>
            </a:r>
            <a:r>
              <a:rPr lang="en-US" sz="1400" dirty="0"/>
              <a:t> Nam</a:t>
            </a:r>
          </a:p>
          <a:p>
            <a:pPr marL="0" indent="0">
              <a:buNone/>
            </a:pPr>
            <a:endParaRPr lang="en-US" sz="1600" dirty="0"/>
          </a:p>
          <a:p>
            <a:pPr marL="0" indent="0">
              <a:buNone/>
            </a:pPr>
            <a:r>
              <a:rPr lang="en-US" sz="1600" b="1" dirty="0" err="1">
                <a:solidFill>
                  <a:srgbClr val="C32727"/>
                </a:solidFill>
              </a:rPr>
              <a:t>Giá</a:t>
            </a:r>
            <a:r>
              <a:rPr lang="en-US" sz="1600" b="1" dirty="0">
                <a:solidFill>
                  <a:srgbClr val="C32727"/>
                </a:solidFill>
              </a:rPr>
              <a:t> </a:t>
            </a:r>
            <a:r>
              <a:rPr lang="en-US" sz="1600" b="1" dirty="0" err="1">
                <a:solidFill>
                  <a:srgbClr val="C32727"/>
                </a:solidFill>
              </a:rPr>
              <a:t>trị</a:t>
            </a:r>
            <a:r>
              <a:rPr lang="en-US" sz="1600" b="1" dirty="0">
                <a:solidFill>
                  <a:srgbClr val="C32727"/>
                </a:solidFill>
              </a:rPr>
              <a:t> </a:t>
            </a:r>
            <a:r>
              <a:rPr lang="en-US" sz="1600" b="1" dirty="0" err="1">
                <a:solidFill>
                  <a:srgbClr val="C32727"/>
                </a:solidFill>
              </a:rPr>
              <a:t>cốt</a:t>
            </a:r>
            <a:r>
              <a:rPr lang="en-US" sz="1600" b="1" dirty="0">
                <a:solidFill>
                  <a:srgbClr val="C32727"/>
                </a:solidFill>
              </a:rPr>
              <a:t> </a:t>
            </a:r>
            <a:r>
              <a:rPr lang="en-US" sz="1600" b="1" dirty="0" err="1">
                <a:solidFill>
                  <a:srgbClr val="C32727"/>
                </a:solidFill>
              </a:rPr>
              <a:t>lõi</a:t>
            </a:r>
            <a:r>
              <a:rPr lang="en-US" sz="1600" b="1" dirty="0">
                <a:solidFill>
                  <a:srgbClr val="C32727"/>
                </a:solidFill>
              </a:rPr>
              <a:t> </a:t>
            </a:r>
            <a:r>
              <a:rPr lang="en-US" sz="1600" b="1" dirty="0" err="1">
                <a:solidFill>
                  <a:srgbClr val="C32727"/>
                </a:solidFill>
              </a:rPr>
              <a:t>của</a:t>
            </a:r>
            <a:r>
              <a:rPr lang="en-US" sz="1600" b="1" dirty="0">
                <a:solidFill>
                  <a:srgbClr val="C32727"/>
                </a:solidFill>
              </a:rPr>
              <a:t> ĐHBK </a:t>
            </a:r>
            <a:r>
              <a:rPr lang="en-US" sz="1600" b="1" dirty="0" err="1">
                <a:solidFill>
                  <a:srgbClr val="C32727"/>
                </a:solidFill>
              </a:rPr>
              <a:t>Hà</a:t>
            </a:r>
            <a:r>
              <a:rPr lang="en-US" sz="1600" b="1" dirty="0">
                <a:solidFill>
                  <a:srgbClr val="C32727"/>
                </a:solidFill>
              </a:rPr>
              <a:t> </a:t>
            </a:r>
            <a:r>
              <a:rPr lang="en-US" sz="1600" b="1" dirty="0" err="1">
                <a:solidFill>
                  <a:srgbClr val="C32727"/>
                </a:solidFill>
              </a:rPr>
              <a:t>Nội</a:t>
            </a:r>
            <a:r>
              <a:rPr lang="en-US" sz="1600" b="1" dirty="0">
                <a:solidFill>
                  <a:srgbClr val="C32727"/>
                </a:solidFill>
              </a:rPr>
              <a:t>: </a:t>
            </a:r>
            <a:endParaRPr lang="en-US" sz="1600" dirty="0"/>
          </a:p>
          <a:p>
            <a:r>
              <a:rPr lang="en-US" sz="1400" dirty="0" err="1"/>
              <a:t>Chất</a:t>
            </a:r>
            <a:r>
              <a:rPr lang="en-US" sz="1400" dirty="0"/>
              <a:t> </a:t>
            </a:r>
            <a:r>
              <a:rPr lang="en-US" sz="1400" dirty="0" err="1"/>
              <a:t>lượng</a:t>
            </a:r>
            <a:r>
              <a:rPr lang="en-US" sz="1400" dirty="0"/>
              <a:t> </a:t>
            </a:r>
            <a:r>
              <a:rPr lang="en-US" sz="1400" dirty="0" err="1"/>
              <a:t>hiệu</a:t>
            </a:r>
            <a:r>
              <a:rPr lang="en-US" sz="1400" dirty="0"/>
              <a:t> </a:t>
            </a:r>
            <a:r>
              <a:rPr lang="en-US" sz="1400" dirty="0" err="1"/>
              <a:t>quả</a:t>
            </a:r>
            <a:endParaRPr lang="en-US" sz="1400" dirty="0"/>
          </a:p>
          <a:p>
            <a:r>
              <a:rPr lang="en-US" sz="1400" dirty="0" err="1"/>
              <a:t>Tận</a:t>
            </a:r>
            <a:r>
              <a:rPr lang="en-US" sz="1400" dirty="0"/>
              <a:t> </a:t>
            </a:r>
            <a:r>
              <a:rPr lang="en-US" sz="1400" dirty="0" err="1"/>
              <a:t>tụy</a:t>
            </a:r>
            <a:r>
              <a:rPr lang="en-US" sz="1400" dirty="0"/>
              <a:t> – </a:t>
            </a:r>
            <a:r>
              <a:rPr lang="en-US" sz="1400" dirty="0" err="1"/>
              <a:t>Cống</a:t>
            </a:r>
            <a:r>
              <a:rPr lang="en-US" sz="1400" dirty="0"/>
              <a:t> </a:t>
            </a:r>
            <a:r>
              <a:rPr lang="en-US" sz="1400" dirty="0" err="1"/>
              <a:t>hiến</a:t>
            </a:r>
            <a:endParaRPr lang="en-US" sz="1400" dirty="0"/>
          </a:p>
          <a:p>
            <a:r>
              <a:rPr lang="en-US" sz="1400" dirty="0" err="1"/>
              <a:t>Chính</a:t>
            </a:r>
            <a:r>
              <a:rPr lang="en-US" sz="1400" dirty="0"/>
              <a:t> </a:t>
            </a:r>
            <a:r>
              <a:rPr lang="en-US" sz="1400" dirty="0" err="1"/>
              <a:t>trực</a:t>
            </a:r>
            <a:r>
              <a:rPr lang="en-US" sz="1400" dirty="0"/>
              <a:t> – </a:t>
            </a:r>
            <a:r>
              <a:rPr lang="en-US" sz="1400" dirty="0" err="1"/>
              <a:t>Tôn</a:t>
            </a:r>
            <a:r>
              <a:rPr lang="en-US" sz="1400" dirty="0"/>
              <a:t> </a:t>
            </a:r>
            <a:r>
              <a:rPr lang="en-US" sz="1400" dirty="0" err="1"/>
              <a:t>trọng</a:t>
            </a:r>
            <a:endParaRPr lang="en-US" sz="1400" dirty="0"/>
          </a:p>
          <a:p>
            <a:r>
              <a:rPr lang="en-US" sz="1400" dirty="0" err="1"/>
              <a:t>Tài</a:t>
            </a:r>
            <a:r>
              <a:rPr lang="en-US" sz="1400" dirty="0"/>
              <a:t> </a:t>
            </a:r>
            <a:r>
              <a:rPr lang="en-US" sz="1400" dirty="0" err="1"/>
              <a:t>năng</a:t>
            </a:r>
            <a:r>
              <a:rPr lang="en-US" sz="1400" dirty="0"/>
              <a:t> </a:t>
            </a:r>
            <a:r>
              <a:rPr lang="en-US" sz="1400" dirty="0" err="1"/>
              <a:t>cá</a:t>
            </a:r>
            <a:r>
              <a:rPr lang="en-US" sz="1400" dirty="0"/>
              <a:t> </a:t>
            </a:r>
            <a:r>
              <a:rPr lang="en-US" sz="1400" dirty="0" err="1"/>
              <a:t>nhân</a:t>
            </a:r>
            <a:r>
              <a:rPr lang="en-US" sz="1400" dirty="0"/>
              <a:t> – </a:t>
            </a:r>
            <a:r>
              <a:rPr lang="en-US" sz="1400" dirty="0" err="1"/>
              <a:t>Trí</a:t>
            </a:r>
            <a:r>
              <a:rPr lang="en-US" sz="1400" dirty="0"/>
              <a:t> </a:t>
            </a:r>
            <a:r>
              <a:rPr lang="en-US" sz="1400" dirty="0" err="1"/>
              <a:t>tuệ</a:t>
            </a:r>
            <a:r>
              <a:rPr lang="en-US" sz="1400" dirty="0"/>
              <a:t> </a:t>
            </a:r>
            <a:r>
              <a:rPr lang="en-US" sz="1400" dirty="0" err="1"/>
              <a:t>tập</a:t>
            </a:r>
            <a:r>
              <a:rPr lang="en-US" sz="1400" dirty="0"/>
              <a:t> </a:t>
            </a:r>
            <a:r>
              <a:rPr lang="en-US" sz="1400" dirty="0" err="1"/>
              <a:t>thể</a:t>
            </a:r>
            <a:endParaRPr lang="en-US" sz="1400" dirty="0"/>
          </a:p>
          <a:p>
            <a:r>
              <a:rPr lang="en-US" sz="1400" dirty="0" err="1"/>
              <a:t>Kế</a:t>
            </a:r>
            <a:r>
              <a:rPr lang="en-US" sz="1400" dirty="0"/>
              <a:t> </a:t>
            </a:r>
            <a:r>
              <a:rPr lang="en-US" sz="1400" dirty="0" err="1"/>
              <a:t>thừa</a:t>
            </a:r>
            <a:r>
              <a:rPr lang="en-US" sz="1400" dirty="0"/>
              <a:t> – </a:t>
            </a:r>
            <a:r>
              <a:rPr lang="en-US" sz="1400" dirty="0" err="1"/>
              <a:t>Sáng</a:t>
            </a:r>
            <a:r>
              <a:rPr lang="en-US" sz="1400" dirty="0"/>
              <a:t> </a:t>
            </a:r>
            <a:r>
              <a:rPr lang="en-US" sz="1400" dirty="0" err="1"/>
              <a:t>tạo</a:t>
            </a:r>
            <a:endParaRPr lang="en-US" sz="1400" dirty="0"/>
          </a:p>
        </p:txBody>
      </p:sp>
      <p:pic>
        <p:nvPicPr>
          <p:cNvPr id="3074" name="Picture 2" descr="Có thể là hình ảnh về 2 người">
            <a:extLst>
              <a:ext uri="{FF2B5EF4-FFF2-40B4-BE49-F238E27FC236}">
                <a16:creationId xmlns:a16="http://schemas.microsoft.com/office/drawing/2014/main" id="{AF153BBD-616D-4A87-7425-7E17F96684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3164" y="959879"/>
            <a:ext cx="5461948" cy="5357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6375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dirty="0"/>
              <a:t>THÀNH TÍCH</a:t>
            </a:r>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6</a:t>
            </a:fld>
            <a:endParaRPr lang="en-US" dirty="0"/>
          </a:p>
        </p:txBody>
      </p:sp>
      <p:graphicFrame>
        <p:nvGraphicFramePr>
          <p:cNvPr id="5" name="Table 11">
            <a:extLst>
              <a:ext uri="{FF2B5EF4-FFF2-40B4-BE49-F238E27FC236}">
                <a16:creationId xmlns:a16="http://schemas.microsoft.com/office/drawing/2014/main" id="{84EC19CB-9AEF-9754-CC56-5A550E3D321B}"/>
              </a:ext>
            </a:extLst>
          </p:cNvPr>
          <p:cNvGraphicFramePr>
            <a:graphicFrameLocks noGrp="1"/>
          </p:cNvGraphicFramePr>
          <p:nvPr>
            <p:extLst>
              <p:ext uri="{D42A27DB-BD31-4B8C-83A1-F6EECF244321}">
                <p14:modId xmlns:p14="http://schemas.microsoft.com/office/powerpoint/2010/main" val="1417856386"/>
              </p:ext>
            </p:extLst>
          </p:nvPr>
        </p:nvGraphicFramePr>
        <p:xfrm>
          <a:off x="5222527" y="1023612"/>
          <a:ext cx="5889601" cy="2892089"/>
        </p:xfrm>
        <a:graphic>
          <a:graphicData uri="http://schemas.openxmlformats.org/drawingml/2006/table">
            <a:tbl>
              <a:tblPr firstRow="1" bandRow="1">
                <a:tableStyleId>{5C22544A-7EE6-4342-B048-85BDC9FD1C3A}</a:tableStyleId>
              </a:tblPr>
              <a:tblGrid>
                <a:gridCol w="2460942">
                  <a:extLst>
                    <a:ext uri="{9D8B030D-6E8A-4147-A177-3AD203B41FA5}">
                      <a16:colId xmlns:a16="http://schemas.microsoft.com/office/drawing/2014/main" val="1528085867"/>
                    </a:ext>
                  </a:extLst>
                </a:gridCol>
                <a:gridCol w="3428659">
                  <a:extLst>
                    <a:ext uri="{9D8B030D-6E8A-4147-A177-3AD203B41FA5}">
                      <a16:colId xmlns:a16="http://schemas.microsoft.com/office/drawing/2014/main" val="1980529504"/>
                    </a:ext>
                  </a:extLst>
                </a:gridCol>
              </a:tblGrid>
              <a:tr h="429515">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C32727"/>
                          </a:solidFill>
                        </a:rPr>
                        <a:t>DANH HIỆU VÀ PHẦN THƯỞNG CAO QUÝ</a:t>
                      </a:r>
                      <a:endParaRPr lang="en-US" sz="16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26126613"/>
                  </a:ext>
                </a:extLst>
              </a:tr>
              <a:tr h="719622">
                <a:tc>
                  <a:txBody>
                    <a:bodyPr/>
                    <a:lstStyle/>
                    <a:p>
                      <a:pPr algn="ctr"/>
                      <a:endParaRPr lang="en-US"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3058594"/>
                  </a:ext>
                </a:extLst>
              </a:tr>
              <a:tr h="327171">
                <a:tc>
                  <a:txBody>
                    <a:bodyPr/>
                    <a:lstStyle/>
                    <a:p>
                      <a:pPr algn="ctr"/>
                      <a:r>
                        <a:rPr lang="en-US" sz="1400" dirty="0"/>
                        <a:t>Anh </a:t>
                      </a:r>
                      <a:r>
                        <a:rPr lang="en-US" sz="1400" dirty="0" err="1"/>
                        <a:t>hùng</a:t>
                      </a:r>
                      <a:endParaRPr lang="en-US" sz="1400" dirty="0"/>
                    </a:p>
                    <a:p>
                      <a:pPr algn="ctr"/>
                      <a:r>
                        <a:rPr lang="en-US" sz="1400" dirty="0" err="1"/>
                        <a:t>lao</a:t>
                      </a:r>
                      <a:r>
                        <a:rPr lang="en-US" sz="1400" dirty="0"/>
                        <a:t> </a:t>
                      </a:r>
                      <a:r>
                        <a:rPr lang="en-US" sz="1400" dirty="0" err="1"/>
                        <a:t>động</a:t>
                      </a:r>
                      <a:r>
                        <a:rPr lang="en-US" sz="1400" dirty="0"/>
                        <a:t> </a:t>
                      </a:r>
                      <a:r>
                        <a:rPr lang="en-US" sz="1400" dirty="0" err="1"/>
                        <a:t>thời</a:t>
                      </a:r>
                      <a:r>
                        <a:rPr lang="en-US" sz="1400" dirty="0"/>
                        <a:t> </a:t>
                      </a:r>
                      <a:r>
                        <a:rPr lang="en-US" sz="1400" dirty="0" err="1"/>
                        <a:t>kì</a:t>
                      </a:r>
                      <a:r>
                        <a:rPr lang="en-US" sz="1400" dirty="0"/>
                        <a:t> </a:t>
                      </a:r>
                      <a:r>
                        <a:rPr lang="en-US" sz="1400" dirty="0" err="1"/>
                        <a:t>đổi</a:t>
                      </a:r>
                      <a:r>
                        <a:rPr lang="en-US" sz="1400" dirty="0"/>
                        <a:t> </a:t>
                      </a:r>
                      <a:r>
                        <a:rPr lang="en-US" sz="1400" dirty="0" err="1"/>
                        <a:t>mới</a:t>
                      </a:r>
                      <a:r>
                        <a:rPr lang="en-US" sz="1400" dirty="0"/>
                        <a:t> (2000)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t>Anh </a:t>
                      </a:r>
                      <a:r>
                        <a:rPr lang="en-US" sz="1400" dirty="0" err="1"/>
                        <a:t>hùng</a:t>
                      </a:r>
                      <a:endParaRPr lang="en-US" sz="1400" dirty="0"/>
                    </a:p>
                    <a:p>
                      <a:pPr algn="ctr"/>
                      <a:r>
                        <a:rPr lang="en-US" sz="1400" dirty="0" err="1"/>
                        <a:t>lực</a:t>
                      </a:r>
                      <a:r>
                        <a:rPr lang="en-US" sz="1400" dirty="0"/>
                        <a:t> </a:t>
                      </a:r>
                      <a:r>
                        <a:rPr lang="en-US" sz="1400" dirty="0" err="1"/>
                        <a:t>lượng</a:t>
                      </a:r>
                      <a:r>
                        <a:rPr lang="en-US" sz="1400" dirty="0"/>
                        <a:t> </a:t>
                      </a:r>
                      <a:r>
                        <a:rPr lang="en-US" sz="1400" dirty="0" err="1"/>
                        <a:t>vũ</a:t>
                      </a:r>
                      <a:r>
                        <a:rPr lang="en-US" sz="1400" dirty="0"/>
                        <a:t> </a:t>
                      </a:r>
                      <a:r>
                        <a:rPr lang="en-US" sz="1400" dirty="0" err="1"/>
                        <a:t>trang</a:t>
                      </a:r>
                      <a:r>
                        <a:rPr lang="en-US" sz="1400" dirty="0"/>
                        <a:t> </a:t>
                      </a:r>
                      <a:r>
                        <a:rPr lang="en-US" sz="1400" dirty="0" err="1"/>
                        <a:t>nhân</a:t>
                      </a:r>
                      <a:r>
                        <a:rPr lang="en-US" sz="1400" dirty="0"/>
                        <a:t> </a:t>
                      </a:r>
                      <a:r>
                        <a:rPr lang="en-US" sz="1400" dirty="0" err="1"/>
                        <a:t>dân</a:t>
                      </a:r>
                      <a:r>
                        <a:rPr lang="en-US" sz="1400" dirty="0"/>
                        <a:t> (2006)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6689690"/>
                  </a:ext>
                </a:extLst>
              </a:tr>
              <a:tr h="706632">
                <a:tc>
                  <a:txBody>
                    <a:bodyPr/>
                    <a:lstStyle/>
                    <a:p>
                      <a:pPr algn="ctr"/>
                      <a:endParaRPr lang="en-US"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46370242"/>
                  </a:ext>
                </a:extLst>
              </a:tr>
              <a:tr h="243281">
                <a:tc>
                  <a:txBody>
                    <a:bodyPr/>
                    <a:lstStyle/>
                    <a:p>
                      <a:pPr algn="ctr"/>
                      <a:r>
                        <a:rPr lang="en-US" sz="1400" dirty="0" err="1"/>
                        <a:t>Huân</a:t>
                      </a:r>
                      <a:r>
                        <a:rPr lang="en-US" sz="1400" dirty="0"/>
                        <a:t> </a:t>
                      </a:r>
                      <a:r>
                        <a:rPr lang="en-US" sz="1400" dirty="0" err="1"/>
                        <a:t>chương</a:t>
                      </a:r>
                      <a:r>
                        <a:rPr lang="en-US" sz="1400" dirty="0"/>
                        <a:t> </a:t>
                      </a:r>
                      <a:r>
                        <a:rPr lang="en-US" sz="1400" dirty="0" err="1"/>
                        <a:t>Hồ</a:t>
                      </a:r>
                      <a:r>
                        <a:rPr lang="en-US" sz="1400" dirty="0"/>
                        <a:t> </a:t>
                      </a:r>
                      <a:r>
                        <a:rPr lang="en-US" sz="1400" dirty="0" err="1"/>
                        <a:t>Chí</a:t>
                      </a:r>
                      <a:r>
                        <a:rPr lang="en-US" sz="1400" dirty="0"/>
                        <a:t> Minh</a:t>
                      </a:r>
                    </a:p>
                    <a:p>
                      <a:pPr algn="ctr"/>
                      <a:r>
                        <a:rPr lang="en-US" sz="1400" dirty="0"/>
                        <a:t>(2001, 2016)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400" dirty="0"/>
                        <a:t>02 </a:t>
                      </a:r>
                      <a:r>
                        <a:rPr lang="en-US" sz="1400" dirty="0" err="1"/>
                        <a:t>Giải</a:t>
                      </a:r>
                      <a:r>
                        <a:rPr lang="en-US" sz="1400" dirty="0"/>
                        <a:t> </a:t>
                      </a:r>
                      <a:r>
                        <a:rPr lang="en-US" sz="1400" dirty="0" err="1"/>
                        <a:t>thưởng</a:t>
                      </a:r>
                      <a:r>
                        <a:rPr lang="en-US" sz="1400" dirty="0"/>
                        <a:t> </a:t>
                      </a:r>
                      <a:r>
                        <a:rPr lang="en-US" sz="1400" dirty="0" err="1"/>
                        <a:t>Hồ</a:t>
                      </a:r>
                      <a:r>
                        <a:rPr lang="en-US" sz="1400" dirty="0"/>
                        <a:t> </a:t>
                      </a:r>
                      <a:r>
                        <a:rPr lang="en-US" sz="1400" dirty="0" err="1"/>
                        <a:t>Chí</a:t>
                      </a:r>
                      <a:r>
                        <a:rPr lang="en-US" sz="1400" dirty="0"/>
                        <a:t> Minh</a:t>
                      </a:r>
                    </a:p>
                    <a:p>
                      <a:pPr algn="ctr"/>
                      <a:r>
                        <a:rPr lang="en-US" sz="1400" dirty="0" err="1"/>
                        <a:t>về</a:t>
                      </a:r>
                      <a:r>
                        <a:rPr lang="en-US" sz="1400" dirty="0"/>
                        <a:t> khoa </a:t>
                      </a:r>
                      <a:r>
                        <a:rPr lang="en-US" sz="1400" dirty="0" err="1"/>
                        <a:t>học</a:t>
                      </a:r>
                      <a:r>
                        <a:rPr lang="en-US" sz="1400" dirty="0"/>
                        <a:t> </a:t>
                      </a:r>
                      <a:r>
                        <a:rPr lang="en-US" sz="1400" dirty="0" err="1"/>
                        <a:t>công</a:t>
                      </a:r>
                      <a:r>
                        <a:rPr lang="en-US" sz="1400" dirty="0"/>
                        <a:t> </a:t>
                      </a:r>
                      <a:r>
                        <a:rPr lang="en-US" sz="1400" dirty="0" err="1"/>
                        <a:t>nghệ</a:t>
                      </a:r>
                      <a:endParaRPr lang="en-US"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1726567"/>
                  </a:ext>
                </a:extLst>
              </a:tr>
            </a:tbl>
          </a:graphicData>
        </a:graphic>
      </p:graphicFrame>
      <p:graphicFrame>
        <p:nvGraphicFramePr>
          <p:cNvPr id="7" name="Table 11">
            <a:extLst>
              <a:ext uri="{FF2B5EF4-FFF2-40B4-BE49-F238E27FC236}">
                <a16:creationId xmlns:a16="http://schemas.microsoft.com/office/drawing/2014/main" id="{7C7F8435-6834-9EC0-0D70-CC01F228F1FE}"/>
              </a:ext>
            </a:extLst>
          </p:cNvPr>
          <p:cNvGraphicFramePr>
            <a:graphicFrameLocks noGrp="1"/>
          </p:cNvGraphicFramePr>
          <p:nvPr>
            <p:extLst>
              <p:ext uri="{D42A27DB-BD31-4B8C-83A1-F6EECF244321}">
                <p14:modId xmlns:p14="http://schemas.microsoft.com/office/powerpoint/2010/main" val="3150891517"/>
              </p:ext>
            </p:extLst>
          </p:nvPr>
        </p:nvGraphicFramePr>
        <p:xfrm>
          <a:off x="5222527" y="3967443"/>
          <a:ext cx="6677184" cy="2407920"/>
        </p:xfrm>
        <a:graphic>
          <a:graphicData uri="http://schemas.openxmlformats.org/drawingml/2006/table">
            <a:tbl>
              <a:tblPr firstRow="1" bandRow="1">
                <a:tableStyleId>{5C22544A-7EE6-4342-B048-85BDC9FD1C3A}</a:tableStyleId>
              </a:tblPr>
              <a:tblGrid>
                <a:gridCol w="2193891">
                  <a:extLst>
                    <a:ext uri="{9D8B030D-6E8A-4147-A177-3AD203B41FA5}">
                      <a16:colId xmlns:a16="http://schemas.microsoft.com/office/drawing/2014/main" val="1528085867"/>
                    </a:ext>
                  </a:extLst>
                </a:gridCol>
                <a:gridCol w="4483293">
                  <a:extLst>
                    <a:ext uri="{9D8B030D-6E8A-4147-A177-3AD203B41FA5}">
                      <a16:colId xmlns:a16="http://schemas.microsoft.com/office/drawing/2014/main" val="1980529504"/>
                    </a:ext>
                  </a:extLst>
                </a:gridCol>
              </a:tblGrid>
              <a:tr h="199115">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C32727"/>
                          </a:solidFill>
                        </a:rPr>
                        <a:t>ĐHBK HÀ NỘI TRONG CÁC BẢNG XẾP HẠNG QUỐC TẾ</a:t>
                      </a:r>
                      <a:endParaRPr lang="en-US" sz="1600"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26126613"/>
                  </a:ext>
                </a:extLst>
              </a:tr>
              <a:tr h="490467">
                <a:tc>
                  <a:txBody>
                    <a:bodyPr/>
                    <a:lstStyle/>
                    <a:p>
                      <a:pPr algn="ctr"/>
                      <a:endParaRPr lang="en-US"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400" dirty="0" err="1"/>
                        <a:t>Đứng</a:t>
                      </a:r>
                      <a:r>
                        <a:rPr lang="en-US" sz="1400" dirty="0"/>
                        <a:t> </a:t>
                      </a:r>
                      <a:r>
                        <a:rPr lang="en-US" sz="2000" b="1" dirty="0">
                          <a:solidFill>
                            <a:srgbClr val="C02034"/>
                          </a:solidFill>
                        </a:rPr>
                        <a:t>SỐ 1</a:t>
                      </a:r>
                      <a:r>
                        <a:rPr lang="en-US" sz="1400" dirty="0"/>
                        <a:t> </a:t>
                      </a:r>
                      <a:r>
                        <a:rPr lang="en-US" sz="1400" dirty="0" err="1"/>
                        <a:t>các</a:t>
                      </a:r>
                      <a:r>
                        <a:rPr lang="en-US" sz="1400" dirty="0"/>
                        <a:t> </a:t>
                      </a:r>
                      <a:r>
                        <a:rPr lang="en-US" sz="1400" dirty="0" err="1"/>
                        <a:t>trường</a:t>
                      </a:r>
                      <a:r>
                        <a:rPr lang="en-US" sz="1400" dirty="0"/>
                        <a:t> </a:t>
                      </a:r>
                      <a:r>
                        <a:rPr lang="en-US" sz="1400" dirty="0" err="1"/>
                        <a:t>đại</a:t>
                      </a:r>
                      <a:r>
                        <a:rPr lang="en-US" sz="1400" dirty="0"/>
                        <a:t> </a:t>
                      </a:r>
                      <a:r>
                        <a:rPr lang="en-US" sz="1400" dirty="0" err="1"/>
                        <a:t>học</a:t>
                      </a:r>
                      <a:r>
                        <a:rPr lang="en-US" sz="1400" dirty="0"/>
                        <a:t> </a:t>
                      </a:r>
                      <a:r>
                        <a:rPr lang="en-US" sz="1400" dirty="0" err="1"/>
                        <a:t>và</a:t>
                      </a:r>
                      <a:r>
                        <a:rPr lang="en-US" sz="1400" dirty="0"/>
                        <a:t> </a:t>
                      </a:r>
                      <a:r>
                        <a:rPr lang="en-US" sz="1400" dirty="0" err="1"/>
                        <a:t>viện</a:t>
                      </a:r>
                      <a:r>
                        <a:rPr lang="en-US" sz="1400" dirty="0"/>
                        <a:t> </a:t>
                      </a:r>
                      <a:r>
                        <a:rPr lang="en-US" sz="1400" dirty="0" err="1"/>
                        <a:t>nghiên</a:t>
                      </a:r>
                      <a:r>
                        <a:rPr lang="en-US" sz="1400" dirty="0"/>
                        <a:t> </a:t>
                      </a:r>
                      <a:r>
                        <a:rPr lang="en-US" sz="1400" dirty="0" err="1"/>
                        <a:t>cứu</a:t>
                      </a:r>
                      <a:r>
                        <a:rPr lang="en-US" sz="1400" dirty="0"/>
                        <a:t> </a:t>
                      </a:r>
                      <a:r>
                        <a:rPr lang="en-US" sz="1400" dirty="0" err="1"/>
                        <a:t>của</a:t>
                      </a:r>
                      <a:r>
                        <a:rPr lang="en-US" sz="1400" dirty="0"/>
                        <a:t> </a:t>
                      </a:r>
                      <a:r>
                        <a:rPr lang="en-US" sz="1400" dirty="0" err="1"/>
                        <a:t>Việt</a:t>
                      </a:r>
                      <a:r>
                        <a:rPr lang="en-US" sz="1400" dirty="0"/>
                        <a:t> Nam </a:t>
                      </a:r>
                      <a:r>
                        <a:rPr lang="en-US" sz="1400" dirty="0" err="1"/>
                        <a:t>trong</a:t>
                      </a:r>
                      <a:r>
                        <a:rPr lang="en-US" sz="1400" dirty="0"/>
                        <a:t> </a:t>
                      </a:r>
                      <a:r>
                        <a:rPr lang="en-US" sz="1400" dirty="0" err="1"/>
                        <a:t>bảng</a:t>
                      </a:r>
                      <a:r>
                        <a:rPr lang="en-US" sz="1400" dirty="0"/>
                        <a:t> </a:t>
                      </a:r>
                      <a:r>
                        <a:rPr lang="en-US" sz="1400" dirty="0" err="1"/>
                        <a:t>xếp</a:t>
                      </a:r>
                      <a:r>
                        <a:rPr lang="en-US" sz="1400" dirty="0"/>
                        <a:t> </a:t>
                      </a:r>
                      <a:r>
                        <a:rPr lang="en-US" sz="1400" dirty="0" err="1"/>
                        <a:t>hạng</a:t>
                      </a:r>
                      <a:r>
                        <a:rPr lang="en-US" sz="1400" dirty="0"/>
                        <a:t> </a:t>
                      </a:r>
                      <a:r>
                        <a:rPr lang="en-US" sz="1400" dirty="0" err="1"/>
                        <a:t>SCImago</a:t>
                      </a:r>
                      <a:r>
                        <a:rPr lang="en-US" sz="1400" dirty="0"/>
                        <a:t> </a:t>
                      </a:r>
                      <a:r>
                        <a:rPr lang="en-US" sz="1400" dirty="0" err="1"/>
                        <a:t>các</a:t>
                      </a:r>
                      <a:r>
                        <a:rPr lang="en-US" sz="1400" dirty="0"/>
                        <a:t> </a:t>
                      </a:r>
                      <a:r>
                        <a:rPr lang="en-US" sz="1400" dirty="0" err="1"/>
                        <a:t>năm</a:t>
                      </a:r>
                      <a:r>
                        <a:rPr lang="en-US" sz="1400" dirty="0"/>
                        <a:t>: 2012, 2013, 2014, 2016</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3058594"/>
                  </a:ext>
                </a:extLst>
              </a:tr>
              <a:tr h="437310">
                <a:tc>
                  <a:txBody>
                    <a:bodyPr/>
                    <a:lstStyle/>
                    <a:p>
                      <a:pPr algn="ctr"/>
                      <a:endParaRPr lang="en-US"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Đứng</a:t>
                      </a:r>
                      <a:r>
                        <a:rPr lang="en-US" sz="1400" dirty="0"/>
                        <a:t> </a:t>
                      </a:r>
                      <a:r>
                        <a:rPr lang="en-US" sz="2000" b="1" dirty="0">
                          <a:solidFill>
                            <a:srgbClr val="C02034"/>
                          </a:solidFill>
                        </a:rPr>
                        <a:t>SỐ 1</a:t>
                      </a:r>
                      <a:r>
                        <a:rPr lang="en-US" sz="1400" dirty="0"/>
                        <a:t> </a:t>
                      </a:r>
                      <a:r>
                        <a:rPr lang="en-US" sz="1400" dirty="0" err="1"/>
                        <a:t>các</a:t>
                      </a:r>
                      <a:r>
                        <a:rPr lang="en-US" sz="1400" dirty="0"/>
                        <a:t> </a:t>
                      </a:r>
                      <a:r>
                        <a:rPr lang="en-US" sz="1400" dirty="0" err="1"/>
                        <a:t>trường</a:t>
                      </a:r>
                      <a:r>
                        <a:rPr lang="en-US" sz="1400" dirty="0"/>
                        <a:t> </a:t>
                      </a:r>
                      <a:r>
                        <a:rPr lang="en-US" sz="1400" dirty="0" err="1"/>
                        <a:t>đại</a:t>
                      </a:r>
                      <a:r>
                        <a:rPr lang="en-US" sz="1400" dirty="0"/>
                        <a:t> </a:t>
                      </a:r>
                      <a:r>
                        <a:rPr lang="en-US" sz="1400" dirty="0" err="1"/>
                        <a:t>học</a:t>
                      </a:r>
                      <a:r>
                        <a:rPr lang="en-US" sz="1400" dirty="0"/>
                        <a:t> ở </a:t>
                      </a:r>
                      <a:r>
                        <a:rPr lang="en-US" sz="1400" dirty="0" err="1"/>
                        <a:t>Việt</a:t>
                      </a:r>
                      <a:r>
                        <a:rPr lang="en-US" sz="1400" dirty="0"/>
                        <a:t> Nam </a:t>
                      </a:r>
                      <a:r>
                        <a:rPr lang="en-US" sz="1400" dirty="0" err="1"/>
                        <a:t>theo</a:t>
                      </a:r>
                      <a:r>
                        <a:rPr lang="en-US" sz="1400" dirty="0"/>
                        <a:t> </a:t>
                      </a:r>
                      <a:r>
                        <a:rPr lang="en-US" sz="1400" dirty="0" err="1"/>
                        <a:t>xếp</a:t>
                      </a:r>
                      <a:r>
                        <a:rPr lang="en-US" sz="1400" dirty="0"/>
                        <a:t> </a:t>
                      </a:r>
                      <a:r>
                        <a:rPr lang="en-US" sz="1400" dirty="0" err="1"/>
                        <a:t>hạng</a:t>
                      </a:r>
                      <a:r>
                        <a:rPr lang="en-US" sz="1400" dirty="0"/>
                        <a:t> </a:t>
                      </a:r>
                      <a:r>
                        <a:rPr lang="en-US" sz="1400" dirty="0" err="1"/>
                        <a:t>của</a:t>
                      </a:r>
                      <a:r>
                        <a:rPr lang="en-US" sz="1400" dirty="0"/>
                        <a:t> </a:t>
                      </a:r>
                      <a:r>
                        <a:rPr lang="en-US" sz="1400" dirty="0" err="1"/>
                        <a:t>tổ</a:t>
                      </a:r>
                      <a:r>
                        <a:rPr lang="en-US" sz="1400" dirty="0"/>
                        <a:t> </a:t>
                      </a:r>
                      <a:r>
                        <a:rPr lang="en-US" sz="1400" dirty="0" err="1"/>
                        <a:t>chức</a:t>
                      </a:r>
                      <a:r>
                        <a:rPr lang="en-US" sz="1400" dirty="0"/>
                        <a:t> URAP </a:t>
                      </a:r>
                      <a:r>
                        <a:rPr lang="en-US" sz="1400" dirty="0" err="1"/>
                        <a:t>năm</a:t>
                      </a:r>
                      <a:r>
                        <a:rPr lang="en-US" sz="1400" dirty="0"/>
                        <a:t> 2013 – 2014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6689690"/>
                  </a:ext>
                </a:extLst>
              </a:tr>
              <a:tr h="561169">
                <a:tc>
                  <a:txBody>
                    <a:bodyPr/>
                    <a:lstStyle/>
                    <a:p>
                      <a:pPr algn="ctr"/>
                      <a:endParaRPr lang="en-US"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Đứng</a:t>
                      </a:r>
                      <a:r>
                        <a:rPr lang="en-US" sz="1400" dirty="0"/>
                        <a:t> </a:t>
                      </a:r>
                      <a:r>
                        <a:rPr lang="en-US" sz="2000" b="1" dirty="0">
                          <a:solidFill>
                            <a:srgbClr val="C02034"/>
                          </a:solidFill>
                        </a:rPr>
                        <a:t>SỐ 2</a:t>
                      </a:r>
                      <a:r>
                        <a:rPr lang="en-US" sz="1400" dirty="0"/>
                        <a:t> </a:t>
                      </a:r>
                      <a:r>
                        <a:rPr lang="en-US" sz="1400" dirty="0" err="1"/>
                        <a:t>các</a:t>
                      </a:r>
                      <a:r>
                        <a:rPr lang="en-US" sz="1400" dirty="0"/>
                        <a:t> </a:t>
                      </a:r>
                      <a:r>
                        <a:rPr lang="en-US" sz="1400" dirty="0" err="1"/>
                        <a:t>trường</a:t>
                      </a:r>
                      <a:r>
                        <a:rPr lang="en-US" sz="1400" dirty="0"/>
                        <a:t> </a:t>
                      </a:r>
                      <a:r>
                        <a:rPr lang="en-US" sz="1400" dirty="0" err="1"/>
                        <a:t>đại</a:t>
                      </a:r>
                      <a:r>
                        <a:rPr lang="en-US" sz="1400" dirty="0"/>
                        <a:t> </a:t>
                      </a:r>
                      <a:r>
                        <a:rPr lang="en-US" sz="1400" dirty="0" err="1"/>
                        <a:t>học</a:t>
                      </a:r>
                      <a:r>
                        <a:rPr lang="en-US" sz="1400" dirty="0"/>
                        <a:t> </a:t>
                      </a:r>
                      <a:r>
                        <a:rPr lang="en-US" sz="1400" dirty="0" err="1"/>
                        <a:t>Việt</a:t>
                      </a:r>
                      <a:r>
                        <a:rPr lang="en-US" sz="1400" dirty="0"/>
                        <a:t> Nam </a:t>
                      </a:r>
                      <a:r>
                        <a:rPr lang="en-US" sz="1400" dirty="0" err="1"/>
                        <a:t>theo</a:t>
                      </a:r>
                      <a:r>
                        <a:rPr lang="en-US" sz="1400" dirty="0"/>
                        <a:t> </a:t>
                      </a:r>
                      <a:r>
                        <a:rPr lang="en-US" sz="1400" dirty="0" err="1"/>
                        <a:t>bảng</a:t>
                      </a:r>
                      <a:r>
                        <a:rPr lang="en-US" sz="1400" dirty="0"/>
                        <a:t> </a:t>
                      </a:r>
                      <a:r>
                        <a:rPr lang="en-US" sz="1400" dirty="0" err="1"/>
                        <a:t>xếp</a:t>
                      </a:r>
                      <a:r>
                        <a:rPr lang="en-US" sz="1400" dirty="0"/>
                        <a:t> </a:t>
                      </a:r>
                      <a:r>
                        <a:rPr lang="en-US" sz="1400" dirty="0" err="1"/>
                        <a:t>hạng</a:t>
                      </a:r>
                      <a:r>
                        <a:rPr lang="en-US" sz="1400" dirty="0"/>
                        <a:t> Webometrics </a:t>
                      </a:r>
                      <a:r>
                        <a:rPr lang="en-US" sz="1400" dirty="0" err="1"/>
                        <a:t>năm</a:t>
                      </a:r>
                      <a:r>
                        <a:rPr lang="en-US" sz="1400" dirty="0"/>
                        <a:t> 2016 – 2017</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46370242"/>
                  </a:ext>
                </a:extLst>
              </a:tr>
            </a:tbl>
          </a:graphicData>
        </a:graphic>
      </p:graphicFrame>
      <p:pic>
        <p:nvPicPr>
          <p:cNvPr id="8" name="Picture 8" descr="Iran tops Middle East for applied mathematics in 2017 - Tehran Times">
            <a:extLst>
              <a:ext uri="{FF2B5EF4-FFF2-40B4-BE49-F238E27FC236}">
                <a16:creationId xmlns:a16="http://schemas.microsoft.com/office/drawing/2014/main" id="{EE5F5319-43D4-E7E2-C8C8-37216C76E48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237" b="30315"/>
          <a:stretch/>
        </p:blipFill>
        <p:spPr bwMode="auto">
          <a:xfrm>
            <a:off x="5258370" y="4390672"/>
            <a:ext cx="2117299" cy="63433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Duy Tan University - Services | Facebook">
            <a:extLst>
              <a:ext uri="{FF2B5EF4-FFF2-40B4-BE49-F238E27FC236}">
                <a16:creationId xmlns:a16="http://schemas.microsoft.com/office/drawing/2014/main" id="{61A6C3DA-76A0-B683-73E4-0919B64C941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3669" b="35895"/>
          <a:stretch/>
        </p:blipFill>
        <p:spPr bwMode="auto">
          <a:xfrm>
            <a:off x="5339872" y="5064136"/>
            <a:ext cx="1696813" cy="51644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2" descr="Vietnam | Ranking Web of Universities: Webometrics ranks 30000 institutions">
            <a:extLst>
              <a:ext uri="{FF2B5EF4-FFF2-40B4-BE49-F238E27FC236}">
                <a16:creationId xmlns:a16="http://schemas.microsoft.com/office/drawing/2014/main" id="{B123541A-8C40-2B07-E86E-5EE77AA927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9872" y="5649098"/>
            <a:ext cx="2027532" cy="44518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VIETKINGS – Hành trình Niên lịch (2): 43 năm VINAMILK – Công Ty Sữa hàng  đầu tại Việt Nam - Nhà Sáng Nghiệp">
            <a:extLst>
              <a:ext uri="{FF2B5EF4-FFF2-40B4-BE49-F238E27FC236}">
                <a16:creationId xmlns:a16="http://schemas.microsoft.com/office/drawing/2014/main" id="{C0147438-9413-4AD8-B245-619D5753AE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96668" y="1526796"/>
            <a:ext cx="1355085" cy="60457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Anh hùng Lực lượng vũ trang nhân dân - Báo Hà Tĩnh">
            <a:extLst>
              <a:ext uri="{FF2B5EF4-FFF2-40B4-BE49-F238E27FC236}">
                <a16:creationId xmlns:a16="http://schemas.microsoft.com/office/drawing/2014/main" id="{84877CF9-9ACB-ED83-3E73-1B21403D85C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39012" y="1518691"/>
            <a:ext cx="905715" cy="60457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Huân chương Hồ Chí Minh – Wikipedia tiếng Việt">
            <a:extLst>
              <a:ext uri="{FF2B5EF4-FFF2-40B4-BE49-F238E27FC236}">
                <a16:creationId xmlns:a16="http://schemas.microsoft.com/office/drawing/2014/main" id="{771989CD-73A6-83CD-D463-38293C20ADF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724802" y="2747119"/>
            <a:ext cx="299070" cy="60457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a:extLst>
              <a:ext uri="{FF2B5EF4-FFF2-40B4-BE49-F238E27FC236}">
                <a16:creationId xmlns:a16="http://schemas.microsoft.com/office/drawing/2014/main" id="{35A05D36-082D-148A-2BBE-CA401EF864D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87042" y="2699416"/>
            <a:ext cx="609653" cy="640135"/>
          </a:xfrm>
          <a:prstGeom prst="rect">
            <a:avLst/>
          </a:prstGeom>
        </p:spPr>
      </p:pic>
      <p:pic>
        <p:nvPicPr>
          <p:cNvPr id="1028" name="Picture 4" descr="Không có mô tả ảnh.">
            <a:extLst>
              <a:ext uri="{FF2B5EF4-FFF2-40B4-BE49-F238E27FC236}">
                <a16:creationId xmlns:a16="http://schemas.microsoft.com/office/drawing/2014/main" id="{E598F190-8C6E-969F-8560-8DCE7FCEE77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36807" y="1160648"/>
            <a:ext cx="4443314" cy="4933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71299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p:txBody>
          <a:bodyPr/>
          <a:lstStyle/>
          <a:p>
            <a:r>
              <a:rPr lang="en-US" dirty="0"/>
              <a:t>ĐỘI NGŨ GIẢNG VIÊN TRÌNH ĐỘ CAO</a:t>
            </a:r>
          </a:p>
        </p:txBody>
      </p:sp>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p:txBody>
          <a:bodyPr/>
          <a:lstStyle/>
          <a:p>
            <a:fld id="{9EA0BE3B-158A-4EDF-80DC-E394A0D1600F}" type="slidenum">
              <a:rPr lang="en-US" smtClean="0"/>
              <a:pPr/>
              <a:t>7</a:t>
            </a:fld>
            <a:endParaRPr lang="en-US"/>
          </a:p>
        </p:txBody>
      </p:sp>
      <p:sp>
        <p:nvSpPr>
          <p:cNvPr id="6" name="Text Placeholder 2">
            <a:extLst>
              <a:ext uri="{FF2B5EF4-FFF2-40B4-BE49-F238E27FC236}">
                <a16:creationId xmlns:a16="http://schemas.microsoft.com/office/drawing/2014/main" id="{ADA1726F-C031-612E-D7FF-EB67142380CB}"/>
              </a:ext>
            </a:extLst>
          </p:cNvPr>
          <p:cNvSpPr txBox="1">
            <a:spLocks/>
          </p:cNvSpPr>
          <p:nvPr/>
        </p:nvSpPr>
        <p:spPr>
          <a:xfrm>
            <a:off x="337540" y="1220768"/>
            <a:ext cx="5758460" cy="49387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sz="1800" dirty="0" err="1"/>
              <a:t>Là</a:t>
            </a:r>
            <a:r>
              <a:rPr lang="vi-VN" sz="1800" dirty="0"/>
              <a:t> </a:t>
            </a:r>
            <a:r>
              <a:rPr lang="vi-VN" sz="1800" dirty="0" err="1"/>
              <a:t>đại</a:t>
            </a:r>
            <a:r>
              <a:rPr lang="vi-VN" sz="1800" dirty="0"/>
              <a:t> </a:t>
            </a:r>
            <a:r>
              <a:rPr lang="vi-VN" sz="1800" dirty="0" err="1"/>
              <a:t>học</a:t>
            </a:r>
            <a:r>
              <a:rPr lang="vi-VN" sz="1800" dirty="0"/>
              <a:t> </a:t>
            </a:r>
            <a:r>
              <a:rPr lang="vi-VN" sz="1800" dirty="0" err="1"/>
              <a:t>định</a:t>
            </a:r>
            <a:r>
              <a:rPr lang="vi-VN" sz="1800" dirty="0"/>
              <a:t> </a:t>
            </a:r>
            <a:r>
              <a:rPr lang="vi-VN" sz="1800" dirty="0" err="1"/>
              <a:t>hướng</a:t>
            </a:r>
            <a:r>
              <a:rPr lang="vi-VN" sz="1800" dirty="0"/>
              <a:t> nghiên </a:t>
            </a:r>
            <a:r>
              <a:rPr lang="vi-VN" sz="1800" dirty="0" err="1"/>
              <a:t>cứu</a:t>
            </a:r>
            <a:r>
              <a:rPr lang="vi-VN" sz="1800" dirty="0"/>
              <a:t>, </a:t>
            </a:r>
            <a:r>
              <a:rPr lang="vi-VN" sz="1800" dirty="0" err="1"/>
              <a:t>Trường</a:t>
            </a:r>
            <a:r>
              <a:rPr lang="vi-VN" sz="1800" dirty="0"/>
              <a:t> </a:t>
            </a:r>
            <a:r>
              <a:rPr lang="vi-VN" sz="1800" dirty="0" err="1"/>
              <a:t>có</a:t>
            </a:r>
            <a:r>
              <a:rPr lang="vi-VN" sz="1800" dirty="0"/>
              <a:t> </a:t>
            </a:r>
            <a:r>
              <a:rPr lang="vi-VN" sz="1800" dirty="0" err="1"/>
              <a:t>đội</a:t>
            </a:r>
            <a:r>
              <a:rPr lang="vi-VN" sz="1800" dirty="0"/>
              <a:t> </a:t>
            </a:r>
            <a:r>
              <a:rPr lang="vi-VN" sz="1800" dirty="0" err="1"/>
              <a:t>ngũ</a:t>
            </a:r>
            <a:r>
              <a:rPr lang="vi-VN" sz="1800" dirty="0"/>
              <a:t> 1200 </a:t>
            </a:r>
            <a:r>
              <a:rPr lang="vi-VN" sz="1800" dirty="0" err="1"/>
              <a:t>giảng</a:t>
            </a:r>
            <a:r>
              <a:rPr lang="vi-VN" sz="1800" dirty="0"/>
              <a:t> viên </a:t>
            </a:r>
            <a:r>
              <a:rPr lang="vi-VN" sz="1800" dirty="0" err="1"/>
              <a:t>trình</a:t>
            </a:r>
            <a:r>
              <a:rPr lang="vi-VN" sz="1800" dirty="0"/>
              <a:t> </a:t>
            </a:r>
            <a:r>
              <a:rPr lang="vi-VN" sz="1800" dirty="0" err="1"/>
              <a:t>độ</a:t>
            </a:r>
            <a:r>
              <a:rPr lang="vi-VN" sz="1800" dirty="0"/>
              <a:t> chuyên môn cao, </a:t>
            </a:r>
            <a:r>
              <a:rPr lang="vi-VN" sz="1800" dirty="0" err="1"/>
              <a:t>giàu</a:t>
            </a:r>
            <a:r>
              <a:rPr lang="vi-VN" sz="1800" dirty="0"/>
              <a:t> kinh </a:t>
            </a:r>
            <a:r>
              <a:rPr lang="vi-VN" sz="1800" dirty="0" err="1"/>
              <a:t>nghiệm</a:t>
            </a:r>
            <a:r>
              <a:rPr lang="vi-VN" sz="1800" dirty="0"/>
              <a:t>, tâm </a:t>
            </a:r>
            <a:r>
              <a:rPr lang="vi-VN" sz="1800" dirty="0" err="1"/>
              <a:t>huyết</a:t>
            </a:r>
            <a:r>
              <a:rPr lang="vi-VN" sz="1800" dirty="0"/>
              <a:t> </a:t>
            </a:r>
            <a:r>
              <a:rPr lang="vi-VN" sz="1800" dirty="0" err="1"/>
              <a:t>với</a:t>
            </a:r>
            <a:r>
              <a:rPr lang="vi-VN" sz="1800" dirty="0"/>
              <a:t> </a:t>
            </a:r>
            <a:r>
              <a:rPr lang="vi-VN" sz="1800" dirty="0" err="1"/>
              <a:t>nghề</a:t>
            </a:r>
            <a:r>
              <a:rPr lang="vi-VN" sz="1800" dirty="0"/>
              <a:t>. </a:t>
            </a:r>
            <a:r>
              <a:rPr lang="vi-VN" sz="1800" dirty="0" err="1"/>
              <a:t>Phần</a:t>
            </a:r>
            <a:r>
              <a:rPr lang="vi-VN" sz="1800" dirty="0"/>
              <a:t> </a:t>
            </a:r>
            <a:r>
              <a:rPr lang="vi-VN" sz="1800" dirty="0" err="1"/>
              <a:t>lớn</a:t>
            </a:r>
            <a:r>
              <a:rPr lang="vi-VN" sz="1800" dirty="0"/>
              <a:t> </a:t>
            </a:r>
            <a:r>
              <a:rPr lang="vi-VN" sz="1800" dirty="0" err="1"/>
              <a:t>giảng</a:t>
            </a:r>
            <a:r>
              <a:rPr lang="vi-VN" sz="1800" dirty="0"/>
              <a:t> viên </a:t>
            </a:r>
            <a:r>
              <a:rPr lang="vi-VN" sz="1800" dirty="0" err="1"/>
              <a:t>của</a:t>
            </a:r>
            <a:r>
              <a:rPr lang="vi-VN" sz="1800" dirty="0"/>
              <a:t> </a:t>
            </a:r>
            <a:r>
              <a:rPr lang="vi-VN" sz="1800" dirty="0" err="1"/>
              <a:t>Trường</a:t>
            </a:r>
            <a:r>
              <a:rPr lang="vi-VN" sz="1800" dirty="0"/>
              <a:t> </a:t>
            </a:r>
            <a:r>
              <a:rPr lang="vi-VN" sz="1800" dirty="0" err="1"/>
              <a:t>được</a:t>
            </a:r>
            <a:r>
              <a:rPr lang="vi-VN" sz="1800" dirty="0"/>
              <a:t> </a:t>
            </a:r>
            <a:r>
              <a:rPr lang="vi-VN" sz="1800" dirty="0" err="1"/>
              <a:t>đào</a:t>
            </a:r>
            <a:r>
              <a:rPr lang="vi-VN" sz="1800" dirty="0"/>
              <a:t> </a:t>
            </a:r>
            <a:r>
              <a:rPr lang="vi-VN" sz="1800" dirty="0" err="1"/>
              <a:t>tạo</a:t>
            </a:r>
            <a:r>
              <a:rPr lang="vi-VN" sz="1800" dirty="0"/>
              <a:t> </a:t>
            </a:r>
            <a:r>
              <a:rPr lang="vi-VN" sz="1800" dirty="0" err="1"/>
              <a:t>từ</a:t>
            </a:r>
            <a:r>
              <a:rPr lang="vi-VN" sz="1800" dirty="0"/>
              <a:t> </a:t>
            </a:r>
            <a:r>
              <a:rPr lang="vi-VN" sz="1800" dirty="0" err="1"/>
              <a:t>các</a:t>
            </a:r>
            <a:r>
              <a:rPr lang="vi-VN" sz="1800" dirty="0"/>
              <a:t> </a:t>
            </a:r>
            <a:r>
              <a:rPr lang="vi-VN" sz="1800" dirty="0" err="1"/>
              <a:t>trường</a:t>
            </a:r>
            <a:r>
              <a:rPr lang="vi-VN" sz="1800" dirty="0"/>
              <a:t> </a:t>
            </a:r>
            <a:r>
              <a:rPr lang="vi-VN" sz="1800" dirty="0" err="1"/>
              <a:t>đại</a:t>
            </a:r>
            <a:r>
              <a:rPr lang="vi-VN" sz="1800" dirty="0"/>
              <a:t> </a:t>
            </a:r>
            <a:r>
              <a:rPr lang="vi-VN" sz="1800" dirty="0" err="1"/>
              <a:t>học</a:t>
            </a:r>
            <a:r>
              <a:rPr lang="vi-VN" sz="1800" dirty="0"/>
              <a:t> danh </a:t>
            </a:r>
            <a:r>
              <a:rPr lang="vi-VN" sz="1800" dirty="0" err="1"/>
              <a:t>tiếng</a:t>
            </a:r>
            <a:r>
              <a:rPr lang="vi-VN" sz="1800" dirty="0"/>
              <a:t> trên </a:t>
            </a:r>
            <a:r>
              <a:rPr lang="vi-VN" sz="1800" dirty="0" err="1"/>
              <a:t>thế</a:t>
            </a:r>
            <a:r>
              <a:rPr lang="vi-VN" sz="1800" dirty="0"/>
              <a:t> </a:t>
            </a:r>
            <a:r>
              <a:rPr lang="vi-VN" sz="1800" dirty="0" err="1"/>
              <a:t>giới</a:t>
            </a:r>
            <a:r>
              <a:rPr lang="vi-VN" sz="1800" dirty="0"/>
              <a:t>, trong </a:t>
            </a:r>
            <a:r>
              <a:rPr lang="vi-VN" sz="1800" dirty="0" err="1"/>
              <a:t>đó</a:t>
            </a:r>
            <a:r>
              <a:rPr lang="vi-VN" sz="1800" dirty="0"/>
              <a:t> hơn 60% </a:t>
            </a:r>
            <a:r>
              <a:rPr lang="vi-VN" sz="1800" dirty="0" err="1"/>
              <a:t>giảng</a:t>
            </a:r>
            <a:r>
              <a:rPr lang="vi-VN" sz="1800" dirty="0"/>
              <a:t> viên </a:t>
            </a:r>
            <a:r>
              <a:rPr lang="vi-VN" sz="1800" dirty="0" err="1"/>
              <a:t>có</a:t>
            </a:r>
            <a:r>
              <a:rPr lang="vi-VN" sz="1800" dirty="0"/>
              <a:t> </a:t>
            </a:r>
            <a:r>
              <a:rPr lang="vi-VN" sz="1800" dirty="0" err="1"/>
              <a:t>trình</a:t>
            </a:r>
            <a:r>
              <a:rPr lang="vi-VN" sz="1800" dirty="0"/>
              <a:t> </a:t>
            </a:r>
            <a:r>
              <a:rPr lang="vi-VN" sz="1800" dirty="0" err="1"/>
              <a:t>độ</a:t>
            </a:r>
            <a:r>
              <a:rPr lang="vi-VN" sz="1800" dirty="0"/>
              <a:t> </a:t>
            </a:r>
            <a:r>
              <a:rPr lang="vi-VN" sz="1800" dirty="0" err="1"/>
              <a:t>tiến</a:t>
            </a:r>
            <a:r>
              <a:rPr lang="vi-VN" sz="1800" dirty="0"/>
              <a:t> </a:t>
            </a:r>
            <a:r>
              <a:rPr lang="vi-VN" sz="1800" dirty="0" err="1"/>
              <a:t>sĩ</a:t>
            </a:r>
            <a:r>
              <a:rPr lang="vi-VN" sz="1800" dirty="0"/>
              <a:t> </a:t>
            </a:r>
            <a:r>
              <a:rPr lang="vi-VN" sz="1800" dirty="0" err="1"/>
              <a:t>trở</a:t>
            </a:r>
            <a:r>
              <a:rPr lang="vi-VN" sz="1800" dirty="0"/>
              <a:t> lên (</a:t>
            </a:r>
            <a:r>
              <a:rPr lang="vi-VN" sz="1800" dirty="0" err="1"/>
              <a:t>đạt</a:t>
            </a:r>
            <a:r>
              <a:rPr lang="vi-VN" sz="1800" dirty="0"/>
              <a:t> </a:t>
            </a:r>
            <a:r>
              <a:rPr lang="vi-VN" sz="1800" dirty="0" err="1"/>
              <a:t>tỷ</a:t>
            </a:r>
            <a:r>
              <a:rPr lang="vi-VN" sz="1800" dirty="0"/>
              <a:t> </a:t>
            </a:r>
            <a:r>
              <a:rPr lang="vi-VN" sz="1800" dirty="0" err="1"/>
              <a:t>lệ</a:t>
            </a:r>
            <a:r>
              <a:rPr lang="vi-VN" sz="1800" dirty="0"/>
              <a:t> cao </a:t>
            </a:r>
            <a:r>
              <a:rPr lang="vi-VN" sz="1800" dirty="0" err="1"/>
              <a:t>nhất</a:t>
            </a:r>
            <a:r>
              <a:rPr lang="vi-VN" sz="1800" dirty="0"/>
              <a:t> trong </a:t>
            </a:r>
            <a:r>
              <a:rPr lang="vi-VN" sz="1800" dirty="0" err="1"/>
              <a:t>các</a:t>
            </a:r>
            <a:r>
              <a:rPr lang="vi-VN" sz="1800" dirty="0"/>
              <a:t> cơ </a:t>
            </a:r>
            <a:r>
              <a:rPr lang="vi-VN" sz="1800" dirty="0" err="1"/>
              <a:t>sở</a:t>
            </a:r>
            <a:r>
              <a:rPr lang="vi-VN" sz="1800" dirty="0"/>
              <a:t> </a:t>
            </a:r>
            <a:r>
              <a:rPr lang="vi-VN" sz="1800" dirty="0" err="1"/>
              <a:t>đào</a:t>
            </a:r>
            <a:r>
              <a:rPr lang="vi-VN" sz="1800" dirty="0"/>
              <a:t> </a:t>
            </a:r>
            <a:r>
              <a:rPr lang="vi-VN" sz="1800" dirty="0" err="1"/>
              <a:t>tạo</a:t>
            </a:r>
            <a:r>
              <a:rPr lang="vi-VN" sz="1800" dirty="0"/>
              <a:t> </a:t>
            </a:r>
            <a:r>
              <a:rPr lang="vi-VN" sz="1800" dirty="0" err="1"/>
              <a:t>tại</a:t>
            </a:r>
            <a:r>
              <a:rPr lang="vi-VN" sz="1800" dirty="0"/>
              <a:t> </a:t>
            </a:r>
            <a:r>
              <a:rPr lang="vi-VN" sz="1800" dirty="0" err="1"/>
              <a:t>Việt</a:t>
            </a:r>
            <a:r>
              <a:rPr lang="vi-VN" sz="1800" dirty="0"/>
              <a:t> Nam); </a:t>
            </a:r>
            <a:r>
              <a:rPr lang="vi-VN" sz="1800" dirty="0" err="1"/>
              <a:t>tỷ</a:t>
            </a:r>
            <a:r>
              <a:rPr lang="vi-VN" sz="1800" dirty="0"/>
              <a:t> </a:t>
            </a:r>
            <a:r>
              <a:rPr lang="vi-VN" sz="1800" dirty="0" err="1"/>
              <a:t>lệ</a:t>
            </a:r>
            <a:r>
              <a:rPr lang="vi-VN" sz="1800" dirty="0"/>
              <a:t> quy </a:t>
            </a:r>
            <a:r>
              <a:rPr lang="vi-VN" sz="1800" dirty="0" err="1"/>
              <a:t>đổi</a:t>
            </a:r>
            <a:r>
              <a:rPr lang="vi-VN" sz="1800" dirty="0"/>
              <a:t> sinh viên </a:t>
            </a:r>
            <a:r>
              <a:rPr lang="vi-VN" sz="1800" dirty="0" err="1"/>
              <a:t>chính</a:t>
            </a:r>
            <a:r>
              <a:rPr lang="vi-VN" sz="1800" dirty="0"/>
              <a:t> quy/</a:t>
            </a:r>
            <a:r>
              <a:rPr lang="vi-VN" sz="1800" dirty="0" err="1"/>
              <a:t>giảng</a:t>
            </a:r>
            <a:r>
              <a:rPr lang="vi-VN" sz="1800" dirty="0"/>
              <a:t> viên cơ </a:t>
            </a:r>
            <a:r>
              <a:rPr lang="vi-VN" sz="1800" dirty="0" err="1"/>
              <a:t>hữu</a:t>
            </a:r>
            <a:r>
              <a:rPr lang="vi-VN" sz="1800" dirty="0"/>
              <a:t> </a:t>
            </a:r>
            <a:r>
              <a:rPr lang="vi-VN" sz="1800" dirty="0" err="1"/>
              <a:t>chỉ</a:t>
            </a:r>
            <a:r>
              <a:rPr lang="vi-VN" sz="1800" dirty="0"/>
              <a:t> </a:t>
            </a:r>
            <a:r>
              <a:rPr lang="vi-VN" sz="1800" dirty="0" err="1"/>
              <a:t>là</a:t>
            </a:r>
            <a:r>
              <a:rPr lang="vi-VN" sz="1800" dirty="0"/>
              <a:t> 15.4/1 (</a:t>
            </a:r>
            <a:r>
              <a:rPr lang="vi-VN" sz="1800" dirty="0" err="1"/>
              <a:t>thấp</a:t>
            </a:r>
            <a:r>
              <a:rPr lang="vi-VN" sz="1800" dirty="0"/>
              <a:t> hơn </a:t>
            </a:r>
            <a:r>
              <a:rPr lang="vi-VN" sz="1800" dirty="0" err="1"/>
              <a:t>nhiều</a:t>
            </a:r>
            <a:r>
              <a:rPr lang="vi-VN" sz="1800" dirty="0"/>
              <a:t> so </a:t>
            </a:r>
            <a:r>
              <a:rPr lang="vi-VN" sz="1800" dirty="0" err="1"/>
              <a:t>với</a:t>
            </a:r>
            <a:r>
              <a:rPr lang="vi-VN" sz="1800" dirty="0"/>
              <a:t> quy </a:t>
            </a:r>
            <a:r>
              <a:rPr lang="vi-VN" sz="1800" dirty="0" err="1"/>
              <a:t>định</a:t>
            </a:r>
            <a:r>
              <a:rPr lang="vi-VN" sz="1800" dirty="0"/>
              <a:t> </a:t>
            </a:r>
            <a:r>
              <a:rPr lang="vi-VN" sz="1800" dirty="0" err="1"/>
              <a:t>của</a:t>
            </a:r>
            <a:r>
              <a:rPr lang="vi-VN" sz="1800" dirty="0"/>
              <a:t> </a:t>
            </a:r>
            <a:r>
              <a:rPr lang="vi-VN" sz="1800" dirty="0" err="1"/>
              <a:t>Bộ</a:t>
            </a:r>
            <a:r>
              <a:rPr lang="vi-VN" sz="1800" dirty="0"/>
              <a:t> </a:t>
            </a:r>
            <a:r>
              <a:rPr lang="vi-VN" sz="1800" dirty="0" err="1"/>
              <a:t>Giáo</a:t>
            </a:r>
            <a:r>
              <a:rPr lang="vi-VN" sz="1800" dirty="0"/>
              <a:t> </a:t>
            </a:r>
            <a:r>
              <a:rPr lang="vi-VN" sz="1800" dirty="0" err="1"/>
              <a:t>dục</a:t>
            </a:r>
            <a:r>
              <a:rPr lang="vi-VN" sz="1800" dirty="0"/>
              <a:t> </a:t>
            </a:r>
            <a:r>
              <a:rPr lang="vi-VN" sz="1800" dirty="0" err="1"/>
              <a:t>và</a:t>
            </a:r>
            <a:r>
              <a:rPr lang="vi-VN" sz="1800" dirty="0"/>
              <a:t> </a:t>
            </a:r>
            <a:r>
              <a:rPr lang="vi-VN" sz="1800" dirty="0" err="1"/>
              <a:t>Đào</a:t>
            </a:r>
            <a:r>
              <a:rPr lang="vi-VN" sz="1800" dirty="0"/>
              <a:t> </a:t>
            </a:r>
            <a:r>
              <a:rPr lang="vi-VN" sz="1800" dirty="0" err="1"/>
              <a:t>tạo</a:t>
            </a:r>
            <a:r>
              <a:rPr lang="vi-VN" sz="1800" dirty="0"/>
              <a:t>).</a:t>
            </a:r>
          </a:p>
        </p:txBody>
      </p:sp>
      <p:graphicFrame>
        <p:nvGraphicFramePr>
          <p:cNvPr id="7" name="Table 8">
            <a:extLst>
              <a:ext uri="{FF2B5EF4-FFF2-40B4-BE49-F238E27FC236}">
                <a16:creationId xmlns:a16="http://schemas.microsoft.com/office/drawing/2014/main" id="{05DF1230-F69D-B01B-5D78-5DFFDFC9D18E}"/>
              </a:ext>
            </a:extLst>
          </p:cNvPr>
          <p:cNvGraphicFramePr>
            <a:graphicFrameLocks noGrp="1"/>
          </p:cNvGraphicFramePr>
          <p:nvPr>
            <p:extLst>
              <p:ext uri="{D42A27DB-BD31-4B8C-83A1-F6EECF244321}">
                <p14:modId xmlns:p14="http://schemas.microsoft.com/office/powerpoint/2010/main" val="1983509383"/>
              </p:ext>
            </p:extLst>
          </p:nvPr>
        </p:nvGraphicFramePr>
        <p:xfrm>
          <a:off x="337540" y="3960950"/>
          <a:ext cx="2558474" cy="776625"/>
        </p:xfrm>
        <a:graphic>
          <a:graphicData uri="http://schemas.openxmlformats.org/drawingml/2006/table">
            <a:tbl>
              <a:tblPr firstRow="1" bandRow="1">
                <a:tableStyleId>{5C22544A-7EE6-4342-B048-85BDC9FD1C3A}</a:tableStyleId>
              </a:tblPr>
              <a:tblGrid>
                <a:gridCol w="1132903">
                  <a:extLst>
                    <a:ext uri="{9D8B030D-6E8A-4147-A177-3AD203B41FA5}">
                      <a16:colId xmlns:a16="http://schemas.microsoft.com/office/drawing/2014/main" val="1969790364"/>
                    </a:ext>
                  </a:extLst>
                </a:gridCol>
                <a:gridCol w="1425571">
                  <a:extLst>
                    <a:ext uri="{9D8B030D-6E8A-4147-A177-3AD203B41FA5}">
                      <a16:colId xmlns:a16="http://schemas.microsoft.com/office/drawing/2014/main" val="2549556481"/>
                    </a:ext>
                  </a:extLst>
                </a:gridCol>
              </a:tblGrid>
              <a:tr h="776625">
                <a:tc>
                  <a:txBody>
                    <a:bodyPr/>
                    <a:lstStyle/>
                    <a:p>
                      <a:pPr algn="ctr"/>
                      <a:r>
                        <a:rPr lang="vi-VN" sz="3200" dirty="0"/>
                        <a:t>244</a:t>
                      </a:r>
                      <a:endParaRPr lang="en-US" dirty="0"/>
                    </a:p>
                  </a:txBody>
                  <a:tcPr anchor="ctr">
                    <a:solidFill>
                      <a:srgbClr val="C02034"/>
                    </a:solidFill>
                  </a:tcPr>
                </a:tc>
                <a:tc>
                  <a:txBody>
                    <a:bodyPr/>
                    <a:lstStyle/>
                    <a:p>
                      <a:pPr algn="l"/>
                      <a:r>
                        <a:rPr lang="vi-VN" sz="1600" dirty="0"/>
                        <a:t>Giáo sư, Phó giáo sư</a:t>
                      </a:r>
                      <a:endParaRPr lang="en-US" sz="1600" dirty="0"/>
                    </a:p>
                  </a:txBody>
                  <a:tcPr anchor="ctr">
                    <a:solidFill>
                      <a:schemeClr val="bg1">
                        <a:lumMod val="75000"/>
                      </a:schemeClr>
                    </a:solidFill>
                  </a:tcPr>
                </a:tc>
                <a:extLst>
                  <a:ext uri="{0D108BD9-81ED-4DB2-BD59-A6C34878D82A}">
                    <a16:rowId xmlns:a16="http://schemas.microsoft.com/office/drawing/2014/main" val="3996082047"/>
                  </a:ext>
                </a:extLst>
              </a:tr>
            </a:tbl>
          </a:graphicData>
        </a:graphic>
      </p:graphicFrame>
      <p:graphicFrame>
        <p:nvGraphicFramePr>
          <p:cNvPr id="8" name="Table 7">
            <a:extLst>
              <a:ext uri="{FF2B5EF4-FFF2-40B4-BE49-F238E27FC236}">
                <a16:creationId xmlns:a16="http://schemas.microsoft.com/office/drawing/2014/main" id="{7BF541E8-E0F9-739B-1BE1-F8DB084C5586}"/>
              </a:ext>
            </a:extLst>
          </p:cNvPr>
          <p:cNvGraphicFramePr>
            <a:graphicFrameLocks noGrp="1"/>
          </p:cNvGraphicFramePr>
          <p:nvPr>
            <p:extLst>
              <p:ext uri="{D42A27DB-BD31-4B8C-83A1-F6EECF244321}">
                <p14:modId xmlns:p14="http://schemas.microsoft.com/office/powerpoint/2010/main" val="4196845623"/>
              </p:ext>
            </p:extLst>
          </p:nvPr>
        </p:nvGraphicFramePr>
        <p:xfrm>
          <a:off x="3216770" y="3960949"/>
          <a:ext cx="2558474" cy="776625"/>
        </p:xfrm>
        <a:graphic>
          <a:graphicData uri="http://schemas.openxmlformats.org/drawingml/2006/table">
            <a:tbl>
              <a:tblPr firstRow="1" bandRow="1">
                <a:tableStyleId>{5C22544A-7EE6-4342-B048-85BDC9FD1C3A}</a:tableStyleId>
              </a:tblPr>
              <a:tblGrid>
                <a:gridCol w="1132903">
                  <a:extLst>
                    <a:ext uri="{9D8B030D-6E8A-4147-A177-3AD203B41FA5}">
                      <a16:colId xmlns:a16="http://schemas.microsoft.com/office/drawing/2014/main" val="1969790364"/>
                    </a:ext>
                  </a:extLst>
                </a:gridCol>
                <a:gridCol w="1425571">
                  <a:extLst>
                    <a:ext uri="{9D8B030D-6E8A-4147-A177-3AD203B41FA5}">
                      <a16:colId xmlns:a16="http://schemas.microsoft.com/office/drawing/2014/main" val="2549556481"/>
                    </a:ext>
                  </a:extLst>
                </a:gridCol>
              </a:tblGrid>
              <a:tr h="776625">
                <a:tc>
                  <a:txBody>
                    <a:bodyPr/>
                    <a:lstStyle/>
                    <a:p>
                      <a:pPr algn="ctr"/>
                      <a:r>
                        <a:rPr lang="vi-VN" sz="3200" dirty="0"/>
                        <a:t>740</a:t>
                      </a:r>
                      <a:endParaRPr lang="en-US" dirty="0"/>
                    </a:p>
                  </a:txBody>
                  <a:tcPr anchor="ctr">
                    <a:solidFill>
                      <a:srgbClr val="C02034"/>
                    </a:solidFill>
                  </a:tcPr>
                </a:tc>
                <a:tc>
                  <a:txBody>
                    <a:bodyPr/>
                    <a:lstStyle/>
                    <a:p>
                      <a:pPr algn="ctr"/>
                      <a:r>
                        <a:rPr lang="vi-VN" sz="1600" dirty="0"/>
                        <a:t>Tiến sĩ</a:t>
                      </a:r>
                      <a:endParaRPr lang="en-US" sz="1600" dirty="0"/>
                    </a:p>
                  </a:txBody>
                  <a:tcPr anchor="ctr">
                    <a:solidFill>
                      <a:schemeClr val="bg1">
                        <a:lumMod val="75000"/>
                      </a:schemeClr>
                    </a:solidFill>
                  </a:tcPr>
                </a:tc>
                <a:extLst>
                  <a:ext uri="{0D108BD9-81ED-4DB2-BD59-A6C34878D82A}">
                    <a16:rowId xmlns:a16="http://schemas.microsoft.com/office/drawing/2014/main" val="3996082047"/>
                  </a:ext>
                </a:extLst>
              </a:tr>
            </a:tbl>
          </a:graphicData>
        </a:graphic>
      </p:graphicFrame>
      <p:graphicFrame>
        <p:nvGraphicFramePr>
          <p:cNvPr id="9" name="Table 8">
            <a:extLst>
              <a:ext uri="{FF2B5EF4-FFF2-40B4-BE49-F238E27FC236}">
                <a16:creationId xmlns:a16="http://schemas.microsoft.com/office/drawing/2014/main" id="{E62067A9-3094-9935-8483-24BDE236DB83}"/>
              </a:ext>
            </a:extLst>
          </p:cNvPr>
          <p:cNvGraphicFramePr>
            <a:graphicFrameLocks noGrp="1"/>
          </p:cNvGraphicFramePr>
          <p:nvPr>
            <p:extLst>
              <p:ext uri="{D42A27DB-BD31-4B8C-83A1-F6EECF244321}">
                <p14:modId xmlns:p14="http://schemas.microsoft.com/office/powerpoint/2010/main" val="2625004405"/>
              </p:ext>
            </p:extLst>
          </p:nvPr>
        </p:nvGraphicFramePr>
        <p:xfrm>
          <a:off x="337540" y="5138586"/>
          <a:ext cx="5437704" cy="776625"/>
        </p:xfrm>
        <a:graphic>
          <a:graphicData uri="http://schemas.openxmlformats.org/drawingml/2006/table">
            <a:tbl>
              <a:tblPr firstRow="1" bandRow="1">
                <a:tableStyleId>{5C22544A-7EE6-4342-B048-85BDC9FD1C3A}</a:tableStyleId>
              </a:tblPr>
              <a:tblGrid>
                <a:gridCol w="1592860">
                  <a:extLst>
                    <a:ext uri="{9D8B030D-6E8A-4147-A177-3AD203B41FA5}">
                      <a16:colId xmlns:a16="http://schemas.microsoft.com/office/drawing/2014/main" val="1969790364"/>
                    </a:ext>
                  </a:extLst>
                </a:gridCol>
                <a:gridCol w="3844844">
                  <a:extLst>
                    <a:ext uri="{9D8B030D-6E8A-4147-A177-3AD203B41FA5}">
                      <a16:colId xmlns:a16="http://schemas.microsoft.com/office/drawing/2014/main" val="2549556481"/>
                    </a:ext>
                  </a:extLst>
                </a:gridCol>
              </a:tblGrid>
              <a:tr h="776625">
                <a:tc>
                  <a:txBody>
                    <a:bodyPr/>
                    <a:lstStyle/>
                    <a:p>
                      <a:pPr algn="ctr"/>
                      <a:r>
                        <a:rPr lang="vi-VN" sz="3200" dirty="0"/>
                        <a:t>15.4/1</a:t>
                      </a:r>
                      <a:endParaRPr lang="en-US" dirty="0"/>
                    </a:p>
                  </a:txBody>
                  <a:tcPr anchor="ctr">
                    <a:solidFill>
                      <a:srgbClr val="C02034"/>
                    </a:solidFill>
                  </a:tcPr>
                </a:tc>
                <a:tc>
                  <a:txBody>
                    <a:bodyPr/>
                    <a:lstStyle/>
                    <a:p>
                      <a:pPr algn="l"/>
                      <a:r>
                        <a:rPr lang="vi-VN" sz="1600" dirty="0"/>
                        <a:t>Tỷ lệ quy đổi sinh viên chính quy/giảng viên</a:t>
                      </a:r>
                      <a:endParaRPr lang="en-US" sz="1600" dirty="0"/>
                    </a:p>
                  </a:txBody>
                  <a:tcPr anchor="ctr">
                    <a:solidFill>
                      <a:schemeClr val="bg1">
                        <a:lumMod val="75000"/>
                      </a:schemeClr>
                    </a:solidFill>
                  </a:tcPr>
                </a:tc>
                <a:extLst>
                  <a:ext uri="{0D108BD9-81ED-4DB2-BD59-A6C34878D82A}">
                    <a16:rowId xmlns:a16="http://schemas.microsoft.com/office/drawing/2014/main" val="3996082047"/>
                  </a:ext>
                </a:extLst>
              </a:tr>
            </a:tbl>
          </a:graphicData>
        </a:graphic>
      </p:graphicFrame>
      <p:pic>
        <p:nvPicPr>
          <p:cNvPr id="10" name="Picture 5" descr="SEE-HUST 2019">
            <a:extLst>
              <a:ext uri="{FF2B5EF4-FFF2-40B4-BE49-F238E27FC236}">
                <a16:creationId xmlns:a16="http://schemas.microsoft.com/office/drawing/2014/main" id="{86FC7673-129E-B6E1-C374-93819EE386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04869" y="1207321"/>
            <a:ext cx="4703284" cy="23295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7" descr="TRƯỜNG ĐẠI HỌC BÁCH KHOA HÀ NỘI - Giá trị của tấm bằng Tiến sĩ Bách khoa Hà  Nội Đào tạo">
            <a:extLst>
              <a:ext uri="{FF2B5EF4-FFF2-40B4-BE49-F238E27FC236}">
                <a16:creationId xmlns:a16="http://schemas.microsoft.com/office/drawing/2014/main" id="{D9491674-8AEB-B31C-6798-7FB86E52E4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6891" y="3670776"/>
            <a:ext cx="4079239" cy="2720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0846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p:txBody>
          <a:bodyPr/>
          <a:lstStyle/>
          <a:p>
            <a:r>
              <a:rPr lang="vi-VN" dirty="0"/>
              <a:t>CƠ SỞ VẬT CHẤT HIỆN ĐẠI</a:t>
            </a:r>
            <a:endParaRPr lang="en-US" dirty="0"/>
          </a:p>
        </p:txBody>
      </p:sp>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p:txBody>
          <a:bodyPr/>
          <a:lstStyle/>
          <a:p>
            <a:fld id="{9EA0BE3B-158A-4EDF-80DC-E394A0D1600F}" type="slidenum">
              <a:rPr lang="en-US" smtClean="0"/>
              <a:pPr/>
              <a:t>8</a:t>
            </a:fld>
            <a:endParaRPr lang="en-US"/>
          </a:p>
        </p:txBody>
      </p:sp>
      <mc:AlternateContent xmlns:mc="http://schemas.openxmlformats.org/markup-compatibility/2006" xmlns:a14="http://schemas.microsoft.com/office/drawing/2010/main">
        <mc:Choice Requires="a14">
          <p:sp>
            <p:nvSpPr>
              <p:cNvPr id="12" name="Text Placeholder 2">
                <a:extLst>
                  <a:ext uri="{FF2B5EF4-FFF2-40B4-BE49-F238E27FC236}">
                    <a16:creationId xmlns:a16="http://schemas.microsoft.com/office/drawing/2014/main" id="{A2ED7C39-C9F3-52DA-9B35-F064C72A20F5}"/>
                  </a:ext>
                </a:extLst>
              </p:cNvPr>
              <p:cNvSpPr txBox="1">
                <a:spLocks/>
              </p:cNvSpPr>
              <p:nvPr/>
            </p:nvSpPr>
            <p:spPr>
              <a:xfrm>
                <a:off x="338736" y="1440873"/>
                <a:ext cx="5601442" cy="4396509"/>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sz="1800" dirty="0"/>
                  <a:t>Sinh viên được trải nghiệm trong môi trường thân thiện với hệ thống cơ sở vật chất hiện đại, đáp ứng nhu cầu học tập, nghiên cứu, tham gia các hoạt động thể thao, giải trí đa dạng.</a:t>
                </a:r>
              </a:p>
              <a:p>
                <a:pPr marL="0" indent="0">
                  <a:buFont typeface="Arial" panose="020B0604020202020204" pitchFamily="34" charset="0"/>
                  <a:buNone/>
                </a:pPr>
                <a:endParaRPr lang="vi-VN" sz="1800" dirty="0"/>
              </a:p>
              <a:p>
                <a:pPr marL="0" indent="0">
                  <a:buFont typeface="Arial" panose="020B0604020202020204" pitchFamily="34" charset="0"/>
                  <a:buNone/>
                </a:pPr>
                <a:r>
                  <a:rPr lang="vi-VN" sz="1800" b="1" dirty="0">
                    <a:solidFill>
                      <a:srgbClr val="C02034"/>
                    </a:solidFill>
                  </a:rPr>
                  <a:t>Khuôn viên Trường</a:t>
                </a:r>
                <a:r>
                  <a:rPr lang="vi-VN" sz="1800" dirty="0"/>
                  <a:t> có tổng diện tích </a:t>
                </a:r>
                <a:r>
                  <a:rPr lang="vi-VN" sz="1800" b="1" dirty="0">
                    <a:solidFill>
                      <a:srgbClr val="C02034"/>
                    </a:solidFill>
                  </a:rPr>
                  <a:t>26 ha</a:t>
                </a:r>
                <a:r>
                  <a:rPr lang="vi-VN" sz="1800" dirty="0"/>
                  <a:t> (lớn nhất trong các trường đại học khu vực nội thành Hà Nội).</a:t>
                </a:r>
              </a:p>
              <a:p>
                <a:pPr marL="0" indent="0">
                  <a:buFont typeface="Arial" panose="020B0604020202020204" pitchFamily="34" charset="0"/>
                  <a:buNone/>
                </a:pPr>
                <a:endParaRPr lang="vi-VN" sz="1800" dirty="0"/>
              </a:p>
              <a:p>
                <a:pPr marL="0" indent="0">
                  <a:buFont typeface="Arial" panose="020B0604020202020204" pitchFamily="34" charset="0"/>
                  <a:buNone/>
                </a:pPr>
                <a:r>
                  <a:rPr lang="vi-VN" sz="1800" b="1" dirty="0">
                    <a:solidFill>
                      <a:srgbClr val="C02034"/>
                    </a:solidFill>
                  </a:rPr>
                  <a:t>Thư viện điện tử Tạ Quang Bửu</a:t>
                </a:r>
                <a:r>
                  <a:rPr lang="vi-VN" sz="1800" dirty="0"/>
                  <a:t> với diện </a:t>
                </a:r>
                <a:r>
                  <a:rPr lang="vi-VN" sz="1800" dirty="0" err="1"/>
                  <a:t>tích</a:t>
                </a:r>
                <a:r>
                  <a:rPr lang="vi-VN" sz="1800" dirty="0"/>
                  <a:t> </a:t>
                </a:r>
                <a:r>
                  <a:rPr lang="vi-VN" sz="1800" b="1" dirty="0">
                    <a:solidFill>
                      <a:srgbClr val="C02034"/>
                    </a:solidFill>
                  </a:rPr>
                  <a:t>37.000</a:t>
                </a:r>
                <a14:m>
                  <m:oMath xmlns:m="http://schemas.openxmlformats.org/officeDocument/2006/math">
                    <m:sSup>
                      <m:sSupPr>
                        <m:ctrlPr>
                          <a:rPr lang="en-US" sz="1800" b="1" i="1" smtClean="0">
                            <a:solidFill>
                              <a:srgbClr val="C02034"/>
                            </a:solidFill>
                            <a:latin typeface="Cambria Math" panose="02040503050406030204" pitchFamily="18" charset="0"/>
                          </a:rPr>
                        </m:ctrlPr>
                      </m:sSupPr>
                      <m:e>
                        <m:r>
                          <a:rPr lang="en-US" sz="1800" b="1" i="0" smtClean="0">
                            <a:solidFill>
                              <a:srgbClr val="C02034"/>
                            </a:solidFill>
                            <a:latin typeface="Cambria Math" panose="02040503050406030204" pitchFamily="18" charset="0"/>
                          </a:rPr>
                          <m:t>𝐦</m:t>
                        </m:r>
                      </m:e>
                      <m:sup>
                        <m:r>
                          <a:rPr lang="en-US" sz="1800" b="1" i="0" smtClean="0">
                            <a:solidFill>
                              <a:srgbClr val="C02034"/>
                            </a:solidFill>
                            <a:latin typeface="Cambria Math" panose="02040503050406030204" pitchFamily="18" charset="0"/>
                          </a:rPr>
                          <m:t>𝟐</m:t>
                        </m:r>
                      </m:sup>
                    </m:sSup>
                  </m:oMath>
                </a14:m>
                <a:r>
                  <a:rPr lang="vi-VN" sz="1800" dirty="0"/>
                  <a:t>, có thể phục vụ đồng thời </a:t>
                </a:r>
                <a:r>
                  <a:rPr lang="vi-VN" sz="1800" b="1" dirty="0">
                    <a:solidFill>
                      <a:srgbClr val="C02034"/>
                    </a:solidFill>
                  </a:rPr>
                  <a:t>2.000</a:t>
                </a:r>
                <a:r>
                  <a:rPr lang="vi-VN" sz="1800" dirty="0"/>
                  <a:t> sinh viên với </a:t>
                </a:r>
                <a:r>
                  <a:rPr lang="vi-VN" sz="1800" b="1" dirty="0">
                    <a:solidFill>
                      <a:srgbClr val="C02034"/>
                    </a:solidFill>
                  </a:rPr>
                  <a:t>600.000</a:t>
                </a:r>
                <a:r>
                  <a:rPr lang="vi-VN" sz="1800" dirty="0"/>
                  <a:t> cuốn sách, </a:t>
                </a:r>
                <a:r>
                  <a:rPr lang="vi-VN" sz="1800" b="1" dirty="0">
                    <a:solidFill>
                      <a:srgbClr val="C02034"/>
                    </a:solidFill>
                  </a:rPr>
                  <a:t>130.000</a:t>
                </a:r>
                <a:r>
                  <a:rPr lang="vi-VN" sz="1800" dirty="0"/>
                  <a:t> đầu sách điện tử. Sinh viên được truy cập miễn phí CSDL từ các nguồn như Science Driect, Scopus...</a:t>
                </a:r>
              </a:p>
            </p:txBody>
          </p:sp>
        </mc:Choice>
        <mc:Fallback xmlns="">
          <p:sp>
            <p:nvSpPr>
              <p:cNvPr id="12" name="Text Placeholder 2">
                <a:extLst>
                  <a:ext uri="{FF2B5EF4-FFF2-40B4-BE49-F238E27FC236}">
                    <a16:creationId xmlns:a16="http://schemas.microsoft.com/office/drawing/2014/main" id="{A2ED7C39-C9F3-52DA-9B35-F064C72A20F5}"/>
                  </a:ext>
                </a:extLst>
              </p:cNvPr>
              <p:cNvSpPr txBox="1">
                <a:spLocks noRot="1" noChangeAspect="1" noMove="1" noResize="1" noEditPoints="1" noAdjustHandles="1" noChangeArrowheads="1" noChangeShapeType="1" noTextEdit="1"/>
              </p:cNvSpPr>
              <p:nvPr/>
            </p:nvSpPr>
            <p:spPr>
              <a:xfrm>
                <a:off x="338736" y="1440873"/>
                <a:ext cx="5601442" cy="4396509"/>
              </a:xfrm>
              <a:prstGeom prst="rect">
                <a:avLst/>
              </a:prstGeom>
              <a:blipFill>
                <a:blip r:embed="rId2"/>
                <a:stretch>
                  <a:fillRect l="-980"/>
                </a:stretch>
              </a:blipFill>
            </p:spPr>
            <p:txBody>
              <a:bodyPr/>
              <a:lstStyle/>
              <a:p>
                <a:r>
                  <a:rPr lang="en-US">
                    <a:noFill/>
                  </a:rPr>
                  <a:t> </a:t>
                </a:r>
              </a:p>
            </p:txBody>
          </p:sp>
        </mc:Fallback>
      </mc:AlternateContent>
      <p:pic>
        <p:nvPicPr>
          <p:cNvPr id="13" name="Picture 2" descr="Cơ sở vật chất trường Đại học Bách Khoa Hà Nội">
            <a:extLst>
              <a:ext uri="{FF2B5EF4-FFF2-40B4-BE49-F238E27FC236}">
                <a16:creationId xmlns:a16="http://schemas.microsoft.com/office/drawing/2014/main" id="{25B92E4D-EE95-FD0A-0D60-3C0F9582E2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54" r="-1" b="-1"/>
          <a:stretch/>
        </p:blipFill>
        <p:spPr bwMode="auto">
          <a:xfrm>
            <a:off x="5251658" y="1222311"/>
            <a:ext cx="6648053" cy="5094504"/>
          </a:xfrm>
          <a:custGeom>
            <a:avLst/>
            <a:gdLst/>
            <a:ahLst/>
            <a:cxnLst/>
            <a:rect l="l" t="t" r="r" b="b"/>
            <a:pathLst>
              <a:path w="8949307" h="6858000">
                <a:moveTo>
                  <a:pt x="0" y="0"/>
                </a:moveTo>
                <a:lnTo>
                  <a:pt x="8949307" y="0"/>
                </a:lnTo>
                <a:lnTo>
                  <a:pt x="8949307" y="6858000"/>
                </a:lnTo>
                <a:lnTo>
                  <a:pt x="0" y="6858000"/>
                </a:lnTo>
                <a:lnTo>
                  <a:pt x="62983" y="6788730"/>
                </a:lnTo>
                <a:cubicBezTo>
                  <a:pt x="773509" y="5928900"/>
                  <a:pt x="1212979" y="4741056"/>
                  <a:pt x="1212979" y="3429000"/>
                </a:cubicBezTo>
                <a:cubicBezTo>
                  <a:pt x="1212979" y="2116944"/>
                  <a:pt x="773509" y="929100"/>
                  <a:pt x="62983" y="692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8579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CB3A-046A-4C56-A02D-DBF672421CAF}"/>
              </a:ext>
            </a:extLst>
          </p:cNvPr>
          <p:cNvSpPr>
            <a:spLocks noGrp="1"/>
          </p:cNvSpPr>
          <p:nvPr>
            <p:ph type="title"/>
          </p:nvPr>
        </p:nvSpPr>
        <p:spPr/>
        <p:txBody>
          <a:bodyPr/>
          <a:lstStyle/>
          <a:p>
            <a:r>
              <a:rPr lang="vi-VN" dirty="0"/>
              <a:t>CƠ SỞ VẬT CHẤT HIỆN ĐẠI</a:t>
            </a:r>
            <a:endParaRPr lang="en-US" dirty="0"/>
          </a:p>
        </p:txBody>
      </p:sp>
      <p:sp>
        <p:nvSpPr>
          <p:cNvPr id="5" name="Slide Number Placeholder 4">
            <a:extLst>
              <a:ext uri="{FF2B5EF4-FFF2-40B4-BE49-F238E27FC236}">
                <a16:creationId xmlns:a16="http://schemas.microsoft.com/office/drawing/2014/main" id="{3776946D-AB92-4D05-97ED-4EDF0AB0FF55}"/>
              </a:ext>
            </a:extLst>
          </p:cNvPr>
          <p:cNvSpPr>
            <a:spLocks noGrp="1"/>
          </p:cNvSpPr>
          <p:nvPr>
            <p:ph type="sldNum" sz="quarter" idx="12"/>
          </p:nvPr>
        </p:nvSpPr>
        <p:spPr/>
        <p:txBody>
          <a:bodyPr/>
          <a:lstStyle/>
          <a:p>
            <a:fld id="{9EA0BE3B-158A-4EDF-80DC-E394A0D1600F}" type="slidenum">
              <a:rPr lang="en-US" smtClean="0"/>
              <a:pPr/>
              <a:t>9</a:t>
            </a:fld>
            <a:endParaRPr lang="en-US"/>
          </a:p>
        </p:txBody>
      </p:sp>
      <p:sp>
        <p:nvSpPr>
          <p:cNvPr id="6" name="Text Placeholder 2">
            <a:extLst>
              <a:ext uri="{FF2B5EF4-FFF2-40B4-BE49-F238E27FC236}">
                <a16:creationId xmlns:a16="http://schemas.microsoft.com/office/drawing/2014/main" id="{AADB0E14-2227-4000-BB85-B828B914A5D7}"/>
              </a:ext>
            </a:extLst>
          </p:cNvPr>
          <p:cNvSpPr txBox="1">
            <a:spLocks/>
          </p:cNvSpPr>
          <p:nvPr/>
        </p:nvSpPr>
        <p:spPr>
          <a:xfrm>
            <a:off x="6650181" y="1468582"/>
            <a:ext cx="5249529" cy="4530350"/>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vi-VN" sz="1800" b="1" dirty="0">
                <a:solidFill>
                  <a:srgbClr val="C02034"/>
                </a:solidFill>
              </a:rPr>
              <a:t>Hệ thống 400 phòng học và phòng thí nghiệm</a:t>
            </a:r>
            <a:r>
              <a:rPr lang="vi-VN" sz="1800" dirty="0"/>
              <a:t>, trong đó có 12 phòng thí nghiệm trọng điểm và đầu tư tập trung, phục vụ hiệu quả công tác đào tạo và nghiên cứu.</a:t>
            </a:r>
          </a:p>
          <a:p>
            <a:pPr marL="0" indent="0">
              <a:buFont typeface="Arial" panose="020B0604020202020204" pitchFamily="34" charset="0"/>
              <a:buNone/>
            </a:pPr>
            <a:endParaRPr lang="vi-VN" sz="1800" dirty="0"/>
          </a:p>
          <a:p>
            <a:pPr marL="0" indent="0">
              <a:buFont typeface="Arial" panose="020B0604020202020204" pitchFamily="34" charset="0"/>
              <a:buNone/>
            </a:pPr>
            <a:r>
              <a:rPr lang="vi-VN" sz="1800" b="1" dirty="0">
                <a:solidFill>
                  <a:srgbClr val="C02034"/>
                </a:solidFill>
              </a:rPr>
              <a:t>Toàn bộ giảng đường </a:t>
            </a:r>
            <a:r>
              <a:rPr lang="vi-VN" sz="1800" dirty="0"/>
              <a:t>được trang bị đầy đủ điều hòa và thiết bị giảng dạy cùng với hệ thống wifi miễn phí trong khuôn viên Trường.</a:t>
            </a:r>
          </a:p>
          <a:p>
            <a:pPr marL="0" indent="0">
              <a:buFont typeface="Arial" panose="020B0604020202020204" pitchFamily="34" charset="0"/>
              <a:buNone/>
            </a:pPr>
            <a:endParaRPr lang="vi-VN" sz="1800" dirty="0"/>
          </a:p>
          <a:p>
            <a:pPr marL="0" indent="0">
              <a:buFont typeface="Arial" panose="020B0604020202020204" pitchFamily="34" charset="0"/>
              <a:buNone/>
            </a:pPr>
            <a:r>
              <a:rPr lang="vi-VN" sz="1800" b="1" dirty="0">
                <a:solidFill>
                  <a:srgbClr val="C02034"/>
                </a:solidFill>
              </a:rPr>
              <a:t>Trung tâm Ký túc xá </a:t>
            </a:r>
            <a:r>
              <a:rPr lang="vi-VN" sz="1800" dirty="0"/>
              <a:t>khang trang đáp ứng nhu cầu lưu trú của gần </a:t>
            </a:r>
            <a:r>
              <a:rPr lang="vi-VN" sz="1800" b="1" dirty="0">
                <a:solidFill>
                  <a:srgbClr val="C02034"/>
                </a:solidFill>
              </a:rPr>
              <a:t>4.500</a:t>
            </a:r>
            <a:r>
              <a:rPr lang="vi-VN" sz="1800" dirty="0"/>
              <a:t> sinh viên.</a:t>
            </a:r>
          </a:p>
        </p:txBody>
      </p:sp>
      <p:pic>
        <p:nvPicPr>
          <p:cNvPr id="7" name="Picture 3" descr="TRƯỜNG ĐẠI HỌC BÁCH KHOA HÀ NỘI - Học sinh lên giảng đường trải nghiệm “Một  ngày là sinh viên Bách khoa”">
            <a:extLst>
              <a:ext uri="{FF2B5EF4-FFF2-40B4-BE49-F238E27FC236}">
                <a16:creationId xmlns:a16="http://schemas.microsoft.com/office/drawing/2014/main" id="{5C1AC9FB-71CA-C66B-D692-7AF45EF5D4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4887" y="1639537"/>
            <a:ext cx="5931228" cy="3949500"/>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36672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1787</Words>
  <Application>Microsoft Office PowerPoint</Application>
  <PresentationFormat>Widescreen</PresentationFormat>
  <Paragraphs>107</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Cambria Math</vt:lpstr>
      <vt:lpstr>Lato</vt:lpstr>
      <vt:lpstr>Office Theme</vt:lpstr>
      <vt:lpstr>PowerPoint Presentation</vt:lpstr>
      <vt:lpstr>Giới thiệu về trường ĐHBKHN</vt:lpstr>
      <vt:lpstr>PowerPoint Presentation</vt:lpstr>
      <vt:lpstr>TỔNG QUAN</vt:lpstr>
      <vt:lpstr>TỔNG QUAN</vt:lpstr>
      <vt:lpstr>THÀNH TÍCH</vt:lpstr>
      <vt:lpstr>ĐỘI NGŨ GIẢNG VIÊN TRÌNH ĐỘ CAO</vt:lpstr>
      <vt:lpstr>CƠ SỞ VẬT CHẤT HIỆN ĐẠI</vt:lpstr>
      <vt:lpstr>CƠ SỞ VẬT CHẤT HIỆN ĐẠI</vt:lpstr>
      <vt:lpstr>CƠ SỞ VẬT CHẤT HIỆN ĐẠI</vt:lpstr>
      <vt:lpstr>MÔ HÌNH VÀ CHƯƠNG TRÌNH ĐÀO TẠO</vt:lpstr>
      <vt:lpstr>MÔ HÌNH VÀ CHƯƠNG TRÌNH ĐÀO TẠO</vt:lpstr>
      <vt:lpstr>MÔ HÌNH VÀ CHƯƠNG TRÌNH ĐÀO TẠO</vt:lpstr>
      <vt:lpstr>CHÍNH SÁCH HỌC BỔNG VÀ HỖ TRỢ TÀI CHÍNH</vt:lpstr>
      <vt:lpstr>CƠ HỘI NGHỀ NGHIỆP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Nguyen Van Duy 20215334</cp:lastModifiedBy>
  <cp:revision>7</cp:revision>
  <dcterms:created xsi:type="dcterms:W3CDTF">2021-05-28T04:32:29Z</dcterms:created>
  <dcterms:modified xsi:type="dcterms:W3CDTF">2022-05-14T10:27:37Z</dcterms:modified>
</cp:coreProperties>
</file>

<file path=docProps/thumbnail.jpeg>
</file>